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268" r:id="rId3"/>
    <p:sldId id="331" r:id="rId4"/>
    <p:sldId id="278" r:id="rId5"/>
    <p:sldId id="285" r:id="rId6"/>
    <p:sldId id="280" r:id="rId7"/>
    <p:sldId id="282" r:id="rId8"/>
    <p:sldId id="332" r:id="rId9"/>
    <p:sldId id="265" r:id="rId10"/>
    <p:sldId id="273" r:id="rId11"/>
    <p:sldId id="272" r:id="rId12"/>
    <p:sldId id="286" r:id="rId13"/>
    <p:sldId id="276" r:id="rId14"/>
    <p:sldId id="274" r:id="rId15"/>
    <p:sldId id="277" r:id="rId16"/>
    <p:sldId id="281" r:id="rId17"/>
    <p:sldId id="279" r:id="rId18"/>
    <p:sldId id="275" r:id="rId19"/>
    <p:sldId id="289" r:id="rId20"/>
    <p:sldId id="303" r:id="rId21"/>
    <p:sldId id="304" r:id="rId22"/>
    <p:sldId id="323" r:id="rId23"/>
    <p:sldId id="312" r:id="rId24"/>
    <p:sldId id="316" r:id="rId25"/>
    <p:sldId id="317" r:id="rId26"/>
    <p:sldId id="313" r:id="rId27"/>
    <p:sldId id="318" r:id="rId28"/>
    <p:sldId id="319" r:id="rId29"/>
    <p:sldId id="320" r:id="rId30"/>
    <p:sldId id="314" r:id="rId31"/>
    <p:sldId id="324" r:id="rId32"/>
    <p:sldId id="330" r:id="rId33"/>
    <p:sldId id="325" r:id="rId34"/>
    <p:sldId id="283" r:id="rId35"/>
    <p:sldId id="284" r:id="rId36"/>
    <p:sldId id="326" r:id="rId37"/>
    <p:sldId id="327" r:id="rId38"/>
    <p:sldId id="328" r:id="rId39"/>
    <p:sldId id="329" r:id="rId40"/>
    <p:sldId id="361" r:id="rId41"/>
    <p:sldId id="302" r:id="rId42"/>
    <p:sldId id="287" r:id="rId43"/>
    <p:sldId id="288" r:id="rId44"/>
    <p:sldId id="271" r:id="rId45"/>
    <p:sldId id="334" r:id="rId46"/>
    <p:sldId id="335" r:id="rId47"/>
    <p:sldId id="337" r:id="rId48"/>
    <p:sldId id="263" r:id="rId49"/>
    <p:sldId id="258" r:id="rId50"/>
    <p:sldId id="336" r:id="rId51"/>
    <p:sldId id="259" r:id="rId52"/>
    <p:sldId id="338" r:id="rId53"/>
    <p:sldId id="357" r:id="rId54"/>
    <p:sldId id="358" r:id="rId55"/>
    <p:sldId id="333" r:id="rId56"/>
    <p:sldId id="360" r:id="rId57"/>
    <p:sldId id="340" r:id="rId58"/>
    <p:sldId id="354" r:id="rId59"/>
    <p:sldId id="343" r:id="rId60"/>
    <p:sldId id="362" r:id="rId61"/>
    <p:sldId id="270" r:id="rId62"/>
    <p:sldId id="260" r:id="rId63"/>
    <p:sldId id="269"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424"/>
    <a:srgbClr val="3A72F1"/>
    <a:srgbClr val="C00000"/>
    <a:srgbClr val="E2BA59"/>
    <a:srgbClr val="E2BB5A"/>
    <a:srgbClr val="FFD966"/>
    <a:srgbClr val="FFDDDD"/>
    <a:srgbClr val="E0B752"/>
    <a:srgbClr val="D39807"/>
    <a:srgbClr val="E4C1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72" autoAdjust="0"/>
    <p:restoredTop sz="71972" autoAdjust="0"/>
  </p:normalViewPr>
  <p:slideViewPr>
    <p:cSldViewPr snapToGrid="0">
      <p:cViewPr>
        <p:scale>
          <a:sx n="50" d="100"/>
          <a:sy n="50" d="100"/>
        </p:scale>
        <p:origin x="73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48A3C-6858-443B-89A4-B1C526E3FFA3}" type="datetimeFigureOut">
              <a:rPr lang="en-US" smtClean="0"/>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29CEC-398D-4A32-BEC5-723E50178FA5}" type="slidenum">
              <a:rPr lang="en-US" smtClean="0"/>
              <a:t>‹#›</a:t>
            </a:fld>
            <a:endParaRPr lang="en-US"/>
          </a:p>
        </p:txBody>
      </p:sp>
    </p:spTree>
    <p:extLst>
      <p:ext uri="{BB962C8B-B14F-4D97-AF65-F5344CB8AC3E}">
        <p14:creationId xmlns:p14="http://schemas.microsoft.com/office/powerpoint/2010/main" val="382382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truly happy to be among you today, in order to talk about this specific topic: Hexagonal Architecture (a.k.a. Ports &amp; Adapters).</a:t>
            </a:r>
          </a:p>
          <a:p>
            <a:endParaRPr lang="en-US" dirty="0"/>
          </a:p>
          <a:p>
            <a:r>
              <a:rPr lang="en-US" b="1" dirty="0"/>
              <a:t>Hexagonal architecture (a.k.a. Ports and Adapters) is a fabulous pattern that has more advantages than the ones for which it has been originally created. </a:t>
            </a:r>
          </a:p>
          <a:p>
            <a:endParaRPr lang="en-US" dirty="0"/>
          </a:p>
          <a:p>
            <a:r>
              <a:rPr lang="en-US" b="1" dirty="0"/>
              <a:t>I’ve been using this pattern in production since more than 8 years. Many times, with many different contexts and teams.</a:t>
            </a:r>
          </a:p>
          <a:p>
            <a:endParaRPr lang="en-US" dirty="0"/>
          </a:p>
          <a:p>
            <a:r>
              <a:rPr lang="en-US" b="1" dirty="0"/>
              <a:t>One can think in an orthodox vision that patterns do not evolve</a:t>
            </a:r>
            <a:r>
              <a:rPr lang="en-US" dirty="0"/>
              <a:t>. That it is important to keep Alistair Cockburn’s pattern like it was described back in the days.</a:t>
            </a:r>
          </a:p>
          <a:p>
            <a:endParaRPr lang="en-US" dirty="0"/>
          </a:p>
          <a:p>
            <a:r>
              <a:rPr lang="en-US" dirty="0"/>
              <a:t>One can think that some patterns may evolve, that Hexagonal Architecture has more facets than we think. We’ll see that all together today.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a:t>
            </a:fld>
            <a:endParaRPr lang="en-US"/>
          </a:p>
        </p:txBody>
      </p:sp>
    </p:spTree>
    <p:extLst>
      <p:ext uri="{BB962C8B-B14F-4D97-AF65-F5344CB8AC3E}">
        <p14:creationId xmlns:p14="http://schemas.microsoft.com/office/powerpoint/2010/main" val="1150003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15</a:t>
            </a:fld>
            <a:endParaRPr lang="en-US"/>
          </a:p>
        </p:txBody>
      </p:sp>
    </p:spTree>
    <p:extLst>
      <p:ext uri="{BB962C8B-B14F-4D97-AF65-F5344CB8AC3E}">
        <p14:creationId xmlns:p14="http://schemas.microsoft.com/office/powerpoint/2010/main" val="9868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16</a:t>
            </a:fld>
            <a:endParaRPr lang="en-US"/>
          </a:p>
        </p:txBody>
      </p:sp>
    </p:spTree>
    <p:extLst>
      <p:ext uri="{BB962C8B-B14F-4D97-AF65-F5344CB8AC3E}">
        <p14:creationId xmlns:p14="http://schemas.microsoft.com/office/powerpoint/2010/main" val="2145733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17</a:t>
            </a:fld>
            <a:endParaRPr lang="en-US"/>
          </a:p>
        </p:txBody>
      </p:sp>
    </p:spTree>
    <p:extLst>
      <p:ext uri="{BB962C8B-B14F-4D97-AF65-F5344CB8AC3E}">
        <p14:creationId xmlns:p14="http://schemas.microsoft.com/office/powerpoint/2010/main" val="962792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en-US" sz="1200" kern="1200" noProof="0" dirty="0">
                <a:solidFill>
                  <a:schemeClr val="tx1"/>
                </a:solidFill>
                <a:effectLst/>
                <a:latin typeface="+mn-lt"/>
                <a:ea typeface="+mn-ea"/>
                <a:cs typeface="+mn-cs"/>
              </a:rPr>
              <a:t>Ok. Let’s take an example. It all start with a request coming from a customer that is saying to our web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“I want to attend show Z and we are 3. What seats can you suggest to us?”</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808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Bruno – </a:t>
            </a:r>
            <a:r>
              <a:rPr lang="en-US" dirty="0"/>
              <a:t>The request is sent to our API: </a:t>
            </a:r>
          </a:p>
          <a:p>
            <a:endParaRPr lang="en-US" dirty="0"/>
          </a:p>
          <a:p>
            <a:r>
              <a:rPr lang="en-US" dirty="0"/>
              <a:t>the </a:t>
            </a:r>
            <a:r>
              <a:rPr lang="en-US" b="1" dirty="0" err="1"/>
              <a:t>SeatsSuggestions</a:t>
            </a:r>
            <a:r>
              <a:rPr lang="en-US" b="1" dirty="0"/>
              <a:t> API</a:t>
            </a:r>
            <a:r>
              <a:rPr lang="en-US" dirty="0"/>
              <a:t> in yellow</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152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What do we need for this job?  We have to ask other backends for information, such as the show Z matching a specific auditorium seating (i.e., the theater's topology for this particular show).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Yes, our API is making some API calls towards upstream systems handled by other teams and companies (here: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API").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635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When receiving our request, the Auditorium seating API is returning the auditorium topology for this show.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other words, a list of rows, seats, corridors, pricing categories for every seat, etc.</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 prochain 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sur le slide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d’après</a:t>
            </a:r>
            <a:r>
              <a:rPr lang="en-US" sz="1800" dirty="0">
                <a:effectLst/>
                <a:latin typeface="Calibri" panose="020F0502020204030204" pitchFamily="34" charset="0"/>
                <a:ea typeface="Calibri" panose="020F0502020204030204" pitchFamily="34" charset="0"/>
                <a:cs typeface="Times New Roman" panose="02020603050405020304" pitchFamily="18" charset="0"/>
              </a:rPr>
              <a:t> sera Thomas)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225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This external Auditorium seating API is not aware of which seats are free and which seats are already reserved.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Our API in yellow must ask another backend: what are the available seats for this show?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0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You’re right. Hence this second call to another back-end: the “Seat availability API.”</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954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Now that we have both:</a:t>
            </a:r>
          </a:p>
          <a:p>
            <a:pPr marL="171450" indent="-171450">
              <a:buFontTx/>
              <a:buChar char="-"/>
            </a:pPr>
            <a:r>
              <a:rPr lang="en-US" dirty="0"/>
              <a:t>The auditorium Layout and</a:t>
            </a:r>
          </a:p>
          <a:p>
            <a:pPr marL="171450" indent="-171450">
              <a:buFontTx/>
              <a:buChar char="-"/>
            </a:pPr>
            <a:r>
              <a:rPr lang="en-US" dirty="0"/>
              <a:t>For every seat- whether or not they are available (i.e. not reserved or reserved)</a:t>
            </a:r>
          </a:p>
          <a:p>
            <a:pPr marL="0" indent="0">
              <a:buFontTx/>
              <a:buNone/>
            </a:pPr>
            <a:endParaRPr lang="en-US" dirty="0"/>
          </a:p>
          <a:p>
            <a:pPr marL="0" indent="0">
              <a:buFontTx/>
              <a:buNone/>
            </a:pPr>
            <a:r>
              <a:rPr lang="en-US" dirty="0"/>
              <a:t>Our API in yellow can do its job.</a:t>
            </a:r>
          </a:p>
          <a:p>
            <a:pPr marL="0" indent="0">
              <a:buFontTx/>
              <a:buNone/>
            </a:pPr>
            <a:endParaRPr lang="en-US" dirty="0"/>
          </a:p>
          <a:p>
            <a:pPr marL="0" indent="0">
              <a:buFontTx/>
              <a:buNone/>
            </a:pPr>
            <a:endParaRPr lang="en-US" dirty="0"/>
          </a:p>
          <a:p>
            <a:pPr marL="0" indent="0">
              <a:buFontTx/>
              <a:buNone/>
            </a:pPr>
            <a:r>
              <a:rPr lang="en-US" dirty="0"/>
              <a:t>Thomas - Which is… to find the best possible seats for this customer request.</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3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D1C1D"/>
                </a:solidFill>
                <a:effectLst/>
                <a:latin typeface="Slack-Lato"/>
              </a:rPr>
              <a:t>My name is Thomas PIERRAIN, I’ve been building software since 25 years approx. I’ve worked for many companies, industries, including  video game, music, hospitality, health care… 12 years in finance (building low latency </a:t>
            </a:r>
            <a:r>
              <a:rPr lang="en-US" b="0" i="0" dirty="0" err="1">
                <a:solidFill>
                  <a:srgbClr val="1D1C1D"/>
                </a:solidFill>
                <a:effectLst/>
                <a:latin typeface="Slack-Lato"/>
              </a:rPr>
              <a:t>softwares</a:t>
            </a:r>
            <a:r>
              <a:rPr lang="en-US" b="0" i="0" dirty="0">
                <a:solidFill>
                  <a:srgbClr val="1D1C1D"/>
                </a:solidFill>
                <a:effectLst/>
                <a:latin typeface="Slack-Lato"/>
              </a:rPr>
              <a:t>), I’ve been developer, tech lead, staff engineer, software architect, technical architect, enterprise architect. 6 years ago I’ve created my own consulting company (42skillz) and last winter I sold my shares and join a European scale-up -</a:t>
            </a:r>
            <a:r>
              <a:rPr lang="en-US" b="0" i="0" dirty="0" err="1">
                <a:solidFill>
                  <a:srgbClr val="1D1C1D"/>
                </a:solidFill>
                <a:effectLst/>
                <a:latin typeface="Slack-Lato"/>
              </a:rPr>
              <a:t>Agicap</a:t>
            </a:r>
            <a:r>
              <a:rPr lang="en-US" b="0" i="0" dirty="0">
                <a:solidFill>
                  <a:srgbClr val="1D1C1D"/>
                </a:solidFill>
                <a:effectLst/>
                <a:latin typeface="Slack-Lato"/>
              </a:rPr>
              <a:t>- as their VP of Engineering. Our tech and product team had 150 people last </a:t>
            </a:r>
            <a:r>
              <a:rPr lang="en-US" b="0" i="0" dirty="0" err="1">
                <a:solidFill>
                  <a:srgbClr val="1D1C1D"/>
                </a:solidFill>
                <a:effectLst/>
                <a:latin typeface="Slack-Lato"/>
              </a:rPr>
              <a:t>month.Agicap</a:t>
            </a:r>
            <a:r>
              <a:rPr lang="en-US" b="0" i="0" dirty="0">
                <a:solidFill>
                  <a:srgbClr val="1D1C1D"/>
                </a:solidFill>
                <a:effectLst/>
                <a:latin typeface="Slack-Lato"/>
              </a:rPr>
              <a:t> solves the problem of how to manage your company’s cashflow in order to take good decisions (to recruit, to invests, </a:t>
            </a:r>
            <a:r>
              <a:rPr lang="en-US" b="0" i="0" dirty="0" err="1">
                <a:solidFill>
                  <a:srgbClr val="1D1C1D"/>
                </a:solidFill>
                <a:effectLst/>
                <a:latin typeface="Slack-Lato"/>
              </a:rPr>
              <a:t>etc</a:t>
            </a:r>
            <a:r>
              <a:rPr lang="en-US" b="0" i="0" dirty="0">
                <a:solidFill>
                  <a:srgbClr val="1D1C1D"/>
                </a:solidFill>
                <a:effectLst/>
                <a:latin typeface="Slack-Lato"/>
              </a:rPr>
              <a:t>). It’s a dashboard with real time monitoring, forecasting with scenarios etc. helping SMEs to steer their activity and </a:t>
            </a:r>
            <a:r>
              <a:rPr lang="en-US" b="0" i="0" dirty="0" err="1">
                <a:solidFill>
                  <a:srgbClr val="1D1C1D"/>
                </a:solidFill>
                <a:effectLst/>
                <a:latin typeface="Slack-Lato"/>
              </a:rPr>
              <a:t>business.Anyway</a:t>
            </a:r>
            <a:r>
              <a:rPr lang="en-US" b="0" i="0" dirty="0">
                <a:solidFill>
                  <a:srgbClr val="1D1C1D"/>
                </a:solidFill>
                <a:effectLst/>
                <a:latin typeface="Slack-Lato"/>
              </a:rPr>
              <a:t>. Before that I’ve made lots of dev as I was saying and I have a few centers of interest :</a:t>
            </a:r>
            <a:br>
              <a:rPr lang="en-US" b="0" i="0" dirty="0">
                <a:solidFill>
                  <a:srgbClr val="1D1C1D"/>
                </a:solidFill>
                <a:effectLst/>
                <a:latin typeface="Slack-Lato"/>
              </a:rPr>
            </a:br>
            <a:endParaRPr lang="en-US" b="0" i="0" dirty="0">
              <a:solidFill>
                <a:srgbClr val="1D1C1D"/>
              </a:solidFill>
              <a:effectLst/>
              <a:latin typeface="Slack-Lato"/>
            </a:endParaRPr>
          </a:p>
          <a:p>
            <a:pPr algn="l">
              <a:buFont typeface="Arial" panose="020B0604020202020204" pitchFamily="34" charset="0"/>
              <a:buChar char="•"/>
            </a:pPr>
            <a:r>
              <a:rPr lang="en-US" b="0" i="0" dirty="0">
                <a:solidFill>
                  <a:srgbClr val="1D1C1D"/>
                </a:solidFill>
                <a:effectLst/>
                <a:latin typeface="Slack-Lato"/>
              </a:rPr>
              <a:t>Domain Driven Design (I’m leading the </a:t>
            </a:r>
            <a:r>
              <a:rPr lang="en-US" b="0" i="0" dirty="0" err="1">
                <a:solidFill>
                  <a:srgbClr val="1D1C1D"/>
                </a:solidFill>
                <a:effectLst/>
                <a:latin typeface="Slack-Lato"/>
              </a:rPr>
              <a:t>french</a:t>
            </a:r>
            <a:r>
              <a:rPr lang="en-US" b="0" i="0" dirty="0">
                <a:solidFill>
                  <a:srgbClr val="1D1C1D"/>
                </a:solidFill>
                <a:effectLst/>
                <a:latin typeface="Slack-Lato"/>
              </a:rPr>
              <a:t> DDD user group since more than 6 years: DDD FR). We will talk a little bit about it today.</a:t>
            </a:r>
          </a:p>
          <a:p>
            <a:pPr algn="l">
              <a:buFont typeface="Arial" panose="020B0604020202020204" pitchFamily="34" charset="0"/>
              <a:buChar char="•"/>
            </a:pPr>
            <a:r>
              <a:rPr lang="en-US" b="0" i="0" dirty="0">
                <a:solidFill>
                  <a:srgbClr val="1D1C1D"/>
                </a:solidFill>
                <a:effectLst/>
                <a:latin typeface="Slack-Lato"/>
              </a:rPr>
              <a:t>TDD and all the XP practices</a:t>
            </a:r>
          </a:p>
          <a:p>
            <a:pPr algn="l">
              <a:buFont typeface="Arial" panose="020B0604020202020204" pitchFamily="34" charset="0"/>
              <a:buChar char="•"/>
            </a:pPr>
            <a:r>
              <a:rPr lang="en-US" b="0" i="0" dirty="0">
                <a:solidFill>
                  <a:srgbClr val="1D1C1D"/>
                </a:solidFill>
                <a:effectLst/>
                <a:latin typeface="Slack-Lato"/>
              </a:rPr>
              <a:t>Reactive programming &amp; Low latency systems</a:t>
            </a:r>
          </a:p>
          <a:p>
            <a:pPr algn="l">
              <a:buFont typeface="Arial" panose="020B0604020202020204" pitchFamily="34" charset="0"/>
              <a:buChar char="•"/>
            </a:pPr>
            <a:r>
              <a:rPr lang="en-US" b="0" i="0" dirty="0">
                <a:solidFill>
                  <a:srgbClr val="1D1C1D"/>
                </a:solidFill>
                <a:effectLst/>
                <a:latin typeface="Slack-Lato"/>
              </a:rPr>
              <a:t>Event sourcing (including bi-temporal one)</a:t>
            </a:r>
          </a:p>
          <a:p>
            <a:pPr algn="l">
              <a:buFont typeface="Arial" panose="020B0604020202020204" pitchFamily="34" charset="0"/>
              <a:buChar char="•"/>
            </a:pPr>
            <a:r>
              <a:rPr lang="en-US" b="0" i="0" dirty="0">
                <a:solidFill>
                  <a:srgbClr val="1D1C1D"/>
                </a:solidFill>
                <a:effectLst/>
                <a:latin typeface="Slack-Lato"/>
              </a:rPr>
              <a:t>Technical Architecture</a:t>
            </a:r>
          </a:p>
          <a:p>
            <a:pPr algn="l">
              <a:buFont typeface="Arial" panose="020B0604020202020204" pitchFamily="34" charset="0"/>
              <a:buChar char="•"/>
            </a:pPr>
            <a:r>
              <a:rPr lang="en-US" b="0" i="0" dirty="0">
                <a:solidFill>
                  <a:srgbClr val="1D1C1D"/>
                </a:solidFill>
                <a:effectLst/>
                <a:latin typeface="Slack-Lato"/>
              </a:rPr>
              <a:t>And of course: Hexagonal Architecture which </a:t>
            </a:r>
            <a:r>
              <a:rPr lang="en-US" b="0" i="0" dirty="0" err="1">
                <a:solidFill>
                  <a:srgbClr val="1D1C1D"/>
                </a:solidFill>
                <a:effectLst/>
                <a:latin typeface="Slack-Lato"/>
              </a:rPr>
              <a:t>i’m</a:t>
            </a:r>
            <a:r>
              <a:rPr lang="en-US" b="0" i="0" dirty="0">
                <a:solidFill>
                  <a:srgbClr val="1D1C1D"/>
                </a:solidFill>
                <a:effectLst/>
                <a:latin typeface="Slack-Lato"/>
              </a:rPr>
              <a:t> using in production since more than 8 years now. During all these years I’ve made talks about it, blog posts, multiple live coding sessions (including one with Alistair, the creator of the pattern. That you can find on </a:t>
            </a:r>
            <a:r>
              <a:rPr lang="en-US" b="0" i="0" dirty="0" err="1">
                <a:solidFill>
                  <a:srgbClr val="1D1C1D"/>
                </a:solidFill>
                <a:effectLst/>
                <a:latin typeface="Slack-Lato"/>
              </a:rPr>
              <a:t>yt</a:t>
            </a:r>
            <a:r>
              <a:rPr lang="en-US" b="0" i="0" dirty="0">
                <a:solidFill>
                  <a:srgbClr val="1D1C1D"/>
                </a:solidFill>
                <a:effectLst/>
                <a:latin typeface="Slack-Lato"/>
              </a:rPr>
              <a:t>: Alistair in the </a:t>
            </a:r>
            <a:r>
              <a:rPr lang="en-US" b="0" i="0" dirty="0" err="1">
                <a:solidFill>
                  <a:srgbClr val="1D1C1D"/>
                </a:solidFill>
                <a:effectLst/>
                <a:latin typeface="Slack-Lato"/>
              </a:rPr>
              <a:t>hexagone</a:t>
            </a:r>
            <a:r>
              <a:rPr lang="en-US" b="0" i="0" dirty="0">
                <a:solidFill>
                  <a:srgbClr val="1D1C1D"/>
                </a:solidFill>
                <a:effectLst/>
                <a:latin typeface="Slack-Lato"/>
              </a:rPr>
              <a:t>), I’ve organized panels with other expert, etc. Anyway : I really like this pattern and I’m deeply involved to make it understand by people (and especially in France) over the years.</a:t>
            </a:r>
          </a:p>
          <a:p>
            <a:endParaRPr lang="en-US" dirty="0"/>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2</a:t>
            </a:fld>
            <a:endParaRPr lang="en-US"/>
          </a:p>
        </p:txBody>
      </p:sp>
    </p:spTree>
    <p:extLst>
      <p:ext uri="{BB962C8B-B14F-4D97-AF65-F5344CB8AC3E}">
        <p14:creationId xmlns:p14="http://schemas.microsoft.com/office/powerpoint/2010/main" val="638217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core domain of our Seat suggestions API is really to suggest seats. We won't do the reservation, neither the booking.</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The booking part will be done afterward, with another system, by another API.</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To provide the best seats, we have rules, business rules such as: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do not separate parties of people; find them adjacent seats,»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 whenever possible, try to locate them in the center of the row,»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try to suggest them expensive seats first » (because we have various pricing categories)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936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We do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our secret sauce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find and suggest the best possible seats for a show (here framed in yellow on the small diagram).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350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return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suggestions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1 (the </a:t>
            </a:r>
            <a:r>
              <a:rPr lang="fr-FR" sz="1200" kern="1200" dirty="0" err="1">
                <a:solidFill>
                  <a:schemeClr val="tx1"/>
                </a:solidFill>
                <a:effectLst/>
                <a:latin typeface="+mn-lt"/>
                <a:ea typeface="+mn-ea"/>
                <a:cs typeface="+mn-cs"/>
              </a:rPr>
              <a:t>most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generaly</a:t>
            </a:r>
            <a:r>
              <a:rPr lang="fr-FR" sz="1200" kern="1200" dirty="0">
                <a:solidFill>
                  <a:schemeClr val="tx1"/>
                </a:solidFill>
                <a:effectLst/>
                <a:latin typeface="+mn-lt"/>
                <a:ea typeface="+mn-ea"/>
                <a:cs typeface="+mn-cs"/>
              </a:rPr>
              <a:t> in the </a:t>
            </a:r>
            <a:r>
              <a:rPr lang="fr-FR" sz="1200" kern="1200" dirty="0" err="1">
                <a:solidFill>
                  <a:schemeClr val="tx1"/>
                </a:solidFill>
                <a:effectLst/>
                <a:latin typeface="+mn-lt"/>
                <a:ea typeface="+mn-ea"/>
                <a:cs typeface="+mn-cs"/>
              </a:rPr>
              <a:t>firts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rows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2 (</a:t>
            </a:r>
            <a:r>
              <a:rPr lang="fr-FR" sz="1200" kern="1200" dirty="0" err="1">
                <a:solidFill>
                  <a:schemeClr val="tx1"/>
                </a:solidFill>
                <a:effectLst/>
                <a:latin typeface="+mn-lt"/>
                <a:ea typeface="+mn-ea"/>
                <a:cs typeface="+mn-cs"/>
              </a:rPr>
              <a:t>less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seats,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923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–Yes. Our website will then suggest those options to the customer,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Starting with the best and most expensive seats, of course!</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And that’s all we need to know about the domain for today.</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968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Here is our hexagon in yellow. What you can see outside the hexagon but within the Infrastructure code boundaries is a left side adapter: the </a:t>
            </a:r>
            <a:r>
              <a:rPr lang="en-US" b="1" dirty="0" err="1"/>
              <a:t>SeatsSuggestionsController</a:t>
            </a:r>
            <a:r>
              <a:rPr lang="en-US" dirty="0"/>
              <a:t>.</a:t>
            </a:r>
          </a:p>
          <a:p>
            <a:endParaRPr lang="en-US" dirty="0"/>
          </a:p>
          <a:p>
            <a:r>
              <a:rPr lang="en-US" dirty="0"/>
              <a:t>Left-side adapters are kind of front doors for external users to ask questions to our component, to send queries, commands, request, etc.</a:t>
            </a:r>
          </a:p>
          <a:p>
            <a:endParaRPr lang="en-US" dirty="0"/>
          </a:p>
          <a:p>
            <a:r>
              <a:rPr lang="en-US" dirty="0"/>
              <a:t>Here, our main front door will be an ASP.NET  web  controller (because our example will be in C#).</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140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So. Our </a:t>
            </a:r>
            <a:r>
              <a:rPr lang="fr-FR" sz="1200" kern="1200" dirty="0" err="1">
                <a:solidFill>
                  <a:schemeClr val="tx1"/>
                </a:solidFill>
                <a:effectLst/>
                <a:latin typeface="+mn-lt"/>
                <a:ea typeface="+mn-ea"/>
                <a:cs typeface="+mn-cs"/>
              </a:rPr>
              <a:t>React</a:t>
            </a:r>
            <a:r>
              <a:rPr lang="fr-FR" sz="1200" kern="1200" dirty="0">
                <a:solidFill>
                  <a:schemeClr val="tx1"/>
                </a:solidFill>
                <a:effectLst/>
                <a:latin typeface="+mn-lt"/>
                <a:ea typeface="+mn-ea"/>
                <a:cs typeface="+mn-cs"/>
              </a:rPr>
              <a:t> web site, the </a:t>
            </a:r>
            <a:r>
              <a:rPr lang="fr-FR" sz="1200" kern="1200" dirty="0" err="1">
                <a:solidFill>
                  <a:schemeClr val="tx1"/>
                </a:solidFill>
                <a:effectLst/>
                <a:latin typeface="+mn-lt"/>
                <a:ea typeface="+mn-ea"/>
                <a:cs typeface="+mn-cs"/>
              </a:rPr>
              <a:t>front-end</a:t>
            </a:r>
            <a:r>
              <a:rPr lang="fr-FR" sz="1200" kern="1200" dirty="0">
                <a:solidFill>
                  <a:schemeClr val="tx1"/>
                </a:solidFill>
                <a:effectLst/>
                <a:latin typeface="+mn-lt"/>
                <a:ea typeface="+mn-ea"/>
                <a:cs typeface="+mn-cs"/>
              </a:rPr>
              <a:t> part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send</a:t>
            </a:r>
            <a:r>
              <a:rPr lang="fr-FR" sz="1200" kern="1200" dirty="0">
                <a:solidFill>
                  <a:schemeClr val="tx1"/>
                </a:solidFill>
                <a:effectLst/>
                <a:latin typeface="+mn-lt"/>
                <a:ea typeface="+mn-ea"/>
                <a:cs typeface="+mn-cs"/>
              </a:rPr>
              <a:t> us an HTTP GET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Something like: on a </a:t>
            </a:r>
            <a:r>
              <a:rPr lang="fr-FR" sz="1200" b="1" kern="1200" dirty="0" err="1">
                <a:solidFill>
                  <a:schemeClr val="tx1"/>
                </a:solidFill>
                <a:effectLst/>
                <a:latin typeface="+mn-lt"/>
                <a:ea typeface="+mn-ea"/>
                <a:cs typeface="+mn-cs"/>
              </a:rPr>
              <a:t>SeatsSuggestions</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resource</a:t>
            </a:r>
            <a:r>
              <a:rPr lang="fr-FR" sz="1200" b="1"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=&gt; to </a:t>
            </a:r>
            <a:r>
              <a:rPr lang="fr-FR" sz="1200" kern="1200" dirty="0" err="1">
                <a:solidFill>
                  <a:schemeClr val="tx1"/>
                </a:solidFill>
                <a:effectLst/>
                <a:latin typeface="+mn-lt"/>
                <a:ea typeface="+mn-ea"/>
                <a:cs typeface="+mn-cs"/>
              </a:rPr>
              <a:t>query</a:t>
            </a:r>
            <a:r>
              <a:rPr lang="fr-FR" sz="1200" kern="1200" dirty="0">
                <a:solidFill>
                  <a:schemeClr val="tx1"/>
                </a:solidFill>
                <a:effectLst/>
                <a:latin typeface="+mn-lt"/>
                <a:ea typeface="+mn-ea"/>
                <a:cs typeface="+mn-cs"/>
              </a:rPr>
              <a:t> string suggestions for </a:t>
            </a:r>
            <a:r>
              <a:rPr lang="fr-FR" sz="1200" kern="1200" dirty="0" err="1">
                <a:solidFill>
                  <a:schemeClr val="tx1"/>
                </a:solidFill>
                <a:effectLst/>
                <a:latin typeface="+mn-lt"/>
                <a:ea typeface="+mn-ea"/>
                <a:cs typeface="+mn-cs"/>
              </a:rPr>
              <a:t>ShowId</a:t>
            </a:r>
            <a:r>
              <a:rPr lang="fr-FR" sz="1200" kern="1200" dirty="0">
                <a:solidFill>
                  <a:schemeClr val="tx1"/>
                </a:solidFill>
                <a:effectLst/>
                <a:latin typeface="+mn-lt"/>
                <a:ea typeface="+mn-ea"/>
                <a:cs typeface="+mn-cs"/>
              </a:rPr>
              <a:t> = Z and a party of 3 </a:t>
            </a:r>
            <a:r>
              <a:rPr lang="fr-FR" sz="1200" kern="1200" dirty="0" err="1">
                <a:solidFill>
                  <a:schemeClr val="tx1"/>
                </a:solidFill>
                <a:effectLst/>
                <a:latin typeface="+mn-lt"/>
                <a:ea typeface="+mn-ea"/>
                <a:cs typeface="+mn-cs"/>
              </a:rPr>
              <a:t>persons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8000"/>
                </a:solidFill>
                <a:latin typeface="Consolas" panose="020B0609020204030204" pitchFamily="49" charset="0"/>
              </a:rPr>
              <a:t>// GET </a:t>
            </a:r>
            <a:r>
              <a:rPr lang="en-US" sz="1800" dirty="0" err="1">
                <a:solidFill>
                  <a:srgbClr val="008000"/>
                </a:solidFill>
                <a:latin typeface="Consolas" panose="020B0609020204030204" pitchFamily="49" charset="0"/>
              </a:rPr>
              <a:t>api</a:t>
            </a:r>
            <a:r>
              <a:rPr lang="en-US" sz="1800" dirty="0">
                <a:solidFill>
                  <a:srgbClr val="008000"/>
                </a:solidFill>
                <a:latin typeface="Consolas" panose="020B0609020204030204" pitchFamily="49" charset="0"/>
              </a:rPr>
              <a:t>/</a:t>
            </a:r>
            <a:r>
              <a:rPr lang="en-US" sz="1800" dirty="0" err="1">
                <a:solidFill>
                  <a:srgbClr val="008000"/>
                </a:solidFill>
                <a:latin typeface="Consolas" panose="020B0609020204030204" pitchFamily="49" charset="0"/>
              </a:rPr>
              <a:t>SeatsSuggestions?showId</a:t>
            </a:r>
            <a:r>
              <a:rPr lang="en-US" sz="1800" dirty="0">
                <a:solidFill>
                  <a:srgbClr val="008000"/>
                </a:solidFill>
                <a:latin typeface="Consolas" panose="020B0609020204030204" pitchFamily="49" charset="0"/>
              </a:rPr>
              <a:t>=5&amp;party=3</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604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handled</a:t>
            </a:r>
            <a:r>
              <a:rPr lang="fr-FR" sz="1200" kern="1200" dirty="0">
                <a:solidFill>
                  <a:schemeClr val="tx1"/>
                </a:solidFill>
                <a:effectLst/>
                <a:latin typeface="+mn-lt"/>
                <a:ea typeface="+mn-ea"/>
                <a:cs typeface="+mn-cs"/>
              </a:rPr>
              <a:t>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level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ALSO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Adapter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light-</a:t>
            </a:r>
            <a:r>
              <a:rPr lang="fr-FR" sz="1200" kern="1200" dirty="0" err="1">
                <a:solidFill>
                  <a:schemeClr val="tx1"/>
                </a:solidFill>
                <a:effectLst/>
                <a:latin typeface="+mn-lt"/>
                <a:ea typeface="+mn-ea"/>
                <a:cs typeface="+mn-cs"/>
              </a:rPr>
              <a:t>purple</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/Adapter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do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every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1.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Infra data model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JSON or HTTP </a:t>
            </a:r>
            <a:r>
              <a:rPr lang="fr-FR" sz="1200" kern="1200" dirty="0" err="1">
                <a:solidFill>
                  <a:schemeClr val="tx1"/>
                </a:solidFill>
                <a:effectLst/>
                <a:latin typeface="+mn-lt"/>
                <a:ea typeface="+mn-ea"/>
                <a:cs typeface="+mn-cs"/>
              </a:rPr>
              <a:t>querystring</a:t>
            </a:r>
            <a:r>
              <a:rPr lang="fr-FR" sz="1200" kern="1200" dirty="0">
                <a:solidFill>
                  <a:schemeClr val="tx1"/>
                </a:solidFill>
                <a:effectLst/>
                <a:latin typeface="+mn-lt"/>
                <a:ea typeface="+mn-ea"/>
                <a:cs typeface="+mn-cs"/>
              </a:rPr>
              <a:t>) to Domain types and data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2. Call the Domain code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left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interface: </a:t>
            </a:r>
            <a:r>
              <a:rPr lang="fr-FR" sz="1200" kern="1200" dirty="0" err="1">
                <a:solidFill>
                  <a:schemeClr val="tx1"/>
                </a:solidFill>
                <a:effectLst/>
                <a:latin typeface="+mn-lt"/>
                <a:ea typeface="+mn-ea"/>
                <a:cs typeface="+mn-cs"/>
              </a:rPr>
              <a:t>IRequestSuggestions</a:t>
            </a:r>
            <a:r>
              <a:rPr lang="fr-FR" sz="1200" kern="1200" dirty="0">
                <a:solidFill>
                  <a:schemeClr val="tx1"/>
                </a:solidFill>
                <a:effectLst/>
                <a:latin typeface="+mn-lt"/>
                <a:ea typeface="+mn-ea"/>
                <a:cs typeface="+mn-cs"/>
              </a:rPr>
              <a:t> , and the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a:t>
            </a:r>
            <a:r>
              <a:rPr lang="en-GB" sz="1800" dirty="0" err="1">
                <a:solidFill>
                  <a:srgbClr val="000000"/>
                </a:solidFill>
                <a:latin typeface="Consolas" panose="020B0609020204030204" pitchFamily="49" charset="0"/>
              </a:rPr>
              <a:t>MakeSuggestions</a:t>
            </a:r>
            <a:r>
              <a:rPr lang="en-GB" sz="1800" dirty="0">
                <a:solidFill>
                  <a:srgbClr val="000000"/>
                </a:solidFill>
                <a:latin typeface="Consolas" panose="020B0609020204030204" pitchFamily="49" charset="0"/>
              </a:rPr>
              <a:t>() method</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3.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back the </a:t>
            </a:r>
            <a:r>
              <a:rPr lang="fr-FR" sz="1200" kern="1200" dirty="0" err="1">
                <a:solidFill>
                  <a:schemeClr val="tx1"/>
                </a:solidFill>
                <a:effectLst/>
                <a:latin typeface="+mn-lt"/>
                <a:ea typeface="+mn-ea"/>
                <a:cs typeface="+mn-cs"/>
              </a:rPr>
              <a:t>answer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coming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Domain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SuggestionssssssMade</a:t>
            </a:r>
            <a:r>
              <a:rPr lang="fr-FR" sz="1200" kern="1200" dirty="0">
                <a:solidFill>
                  <a:schemeClr val="tx1"/>
                </a:solidFill>
                <a:effectLst/>
                <a:latin typeface="+mn-lt"/>
                <a:ea typeface="+mn-ea"/>
                <a:cs typeface="+mn-cs"/>
              </a:rPr>
              <a:t> data type) to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fit the </a:t>
            </a:r>
            <a:r>
              <a:rPr lang="fr-FR" sz="1200" kern="1200" dirty="0" err="1">
                <a:solidFill>
                  <a:schemeClr val="tx1"/>
                </a:solidFill>
                <a:effectLst/>
                <a:latin typeface="+mn-lt"/>
                <a:ea typeface="+mn-ea"/>
                <a:cs typeface="+mn-cs"/>
              </a:rPr>
              <a:t>corresponding</a:t>
            </a:r>
            <a:r>
              <a:rPr lang="fr-FR" sz="1200" kern="1200" dirty="0">
                <a:solidFill>
                  <a:schemeClr val="tx1"/>
                </a:solidFill>
                <a:effectLst/>
                <a:latin typeface="+mn-lt"/>
                <a:ea typeface="+mn-ea"/>
                <a:cs typeface="+mn-cs"/>
              </a:rPr>
              <a:t> infra layer :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an HTTP </a:t>
            </a:r>
            <a:r>
              <a:rPr lang="fr-FR" sz="1200" kern="1200" dirty="0" err="1">
                <a:solidFill>
                  <a:schemeClr val="tx1"/>
                </a:solidFill>
                <a:effectLst/>
                <a:latin typeface="+mn-lt"/>
                <a:ea typeface="+mn-ea"/>
                <a:cs typeface="+mn-cs"/>
              </a:rPr>
              <a:t>response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HTTP Code, content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This </a:t>
            </a:r>
            <a:r>
              <a:rPr lang="fr-FR" sz="1200" b="1" kern="1200" dirty="0" err="1">
                <a:solidFill>
                  <a:schemeClr val="tx1"/>
                </a:solidFill>
                <a:effectLst/>
                <a:latin typeface="+mn-lt"/>
                <a:ea typeface="+mn-ea"/>
                <a:cs typeface="+mn-cs"/>
              </a:rPr>
              <a:t>is</a:t>
            </a:r>
            <a:r>
              <a:rPr lang="fr-FR" sz="1200" b="1" kern="1200" dirty="0">
                <a:solidFill>
                  <a:schemeClr val="tx1"/>
                </a:solidFill>
                <a:effectLst/>
                <a:latin typeface="+mn-lt"/>
                <a:ea typeface="+mn-ea"/>
                <a:cs typeface="+mn-cs"/>
              </a:rPr>
              <a:t> the </a:t>
            </a:r>
            <a:r>
              <a:rPr lang="fr-FR" sz="1200" b="1" kern="1200" dirty="0" err="1">
                <a:solidFill>
                  <a:schemeClr val="tx1"/>
                </a:solidFill>
                <a:effectLst/>
                <a:latin typeface="+mn-lt"/>
                <a:ea typeface="+mn-ea"/>
                <a:cs typeface="+mn-cs"/>
              </a:rPr>
              <a:t>overall</a:t>
            </a:r>
            <a:r>
              <a:rPr lang="fr-FR" sz="1200" b="1" kern="1200" dirty="0">
                <a:solidFill>
                  <a:schemeClr val="tx1"/>
                </a:solidFill>
                <a:effectLst/>
                <a:latin typeface="+mn-lt"/>
                <a:ea typeface="+mn-ea"/>
                <a:cs typeface="+mn-cs"/>
              </a:rPr>
              <a:t> process</a:t>
            </a:r>
            <a:r>
              <a:rPr lang="fr-FR" sz="1200" kern="1200" dirty="0">
                <a:solidFill>
                  <a:schemeClr val="tx1"/>
                </a:solidFill>
                <a:effectLst/>
                <a:latin typeface="+mn-lt"/>
                <a:ea typeface="+mn-ea"/>
                <a:cs typeface="+mn-cs"/>
              </a:rPr>
              <a:t>. But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zoom </a:t>
            </a:r>
            <a:r>
              <a:rPr lang="fr-FR" sz="1200" kern="1200" dirty="0" err="1">
                <a:solidFill>
                  <a:schemeClr val="tx1"/>
                </a:solidFill>
                <a:effectLst/>
                <a:latin typeface="+mn-lt"/>
                <a:ea typeface="+mn-ea"/>
                <a:cs typeface="+mn-cs"/>
              </a:rPr>
              <a:t>into</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steps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call the </a:t>
            </a:r>
            <a:r>
              <a:rPr lang="fr-FR" sz="1200" kern="1200" dirty="0" err="1">
                <a:solidFill>
                  <a:schemeClr val="tx1"/>
                </a:solidFill>
                <a:effectLst/>
                <a:latin typeface="+mn-lt"/>
                <a:ea typeface="+mn-ea"/>
                <a:cs typeface="+mn-cs"/>
              </a:rPr>
              <a:t>MakeSuggestions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(And the </a:t>
            </a:r>
            <a:r>
              <a:rPr lang="fr-FR" sz="1200" kern="1200" dirty="0" err="1">
                <a:solidFill>
                  <a:schemeClr val="tx1"/>
                </a:solidFill>
                <a:effectLst/>
                <a:latin typeface="+mn-lt"/>
                <a:ea typeface="+mn-ea"/>
                <a:cs typeface="+mn-cs"/>
              </a:rPr>
              <a:t>name</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850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In </a:t>
            </a:r>
            <a:r>
              <a:rPr lang="fr-FR" sz="1200" kern="1200" dirty="0" err="1">
                <a:solidFill>
                  <a:schemeClr val="tx1"/>
                </a:solidFill>
                <a:effectLst/>
                <a:latin typeface="+mn-lt"/>
                <a:ea typeface="+mn-ea"/>
                <a:cs typeface="+mn-cs"/>
              </a:rPr>
              <a:t>order</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suggest</a:t>
            </a:r>
            <a:r>
              <a:rPr lang="fr-FR" sz="1200" kern="1200" dirty="0">
                <a:solidFill>
                  <a:schemeClr val="tx1"/>
                </a:solidFill>
                <a:effectLst/>
                <a:latin typeface="+mn-lt"/>
                <a:ea typeface="+mn-ea"/>
                <a:cs typeface="+mn-cs"/>
              </a:rPr>
              <a:t> the best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has to </a:t>
            </a:r>
            <a:r>
              <a:rPr lang="fr-FR" sz="1200" kern="1200" dirty="0" err="1">
                <a:solidFill>
                  <a:schemeClr val="tx1"/>
                </a:solidFill>
                <a:effectLst/>
                <a:latin typeface="+mn-lt"/>
                <a:ea typeface="+mn-ea"/>
                <a:cs typeface="+mn-cs"/>
              </a:rPr>
              <a:t>work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an </a:t>
            </a:r>
            <a:r>
              <a:rPr lang="fr-FR" sz="1200" kern="1200" dirty="0" err="1">
                <a:solidFill>
                  <a:schemeClr val="tx1"/>
                </a:solidFill>
                <a:effectLst/>
                <a:latin typeface="+mn-lt"/>
                <a:ea typeface="+mn-ea"/>
                <a:cs typeface="+mn-cs"/>
              </a:rPr>
              <a:t>AuditoriumSeating</a:t>
            </a:r>
            <a:r>
              <a:rPr lang="fr-F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In </a:t>
            </a:r>
            <a:r>
              <a:rPr lang="fr-FR" sz="1200" kern="1200" dirty="0" err="1">
                <a:solidFill>
                  <a:schemeClr val="tx1"/>
                </a:solidFill>
                <a:effectLst/>
                <a:latin typeface="+mn-lt"/>
                <a:ea typeface="+mn-ea"/>
                <a:cs typeface="+mn-cs"/>
              </a:rPr>
              <a:t>other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word</a:t>
            </a:r>
            <a:r>
              <a:rPr lang="fr-FR" sz="1200" kern="1200" dirty="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200" kern="1200" dirty="0">
                <a:solidFill>
                  <a:schemeClr val="tx1"/>
                </a:solidFill>
                <a:effectLst/>
                <a:latin typeface="+mn-lt"/>
                <a:ea typeface="+mn-ea"/>
                <a:cs typeface="+mn-cs"/>
              </a:rPr>
              <a:t>the Theater </a:t>
            </a:r>
            <a:r>
              <a:rPr lang="fr-FR" sz="1200" kern="1200" dirty="0" err="1">
                <a:solidFill>
                  <a:schemeClr val="tx1"/>
                </a:solidFill>
                <a:effectLst/>
                <a:latin typeface="+mn-lt"/>
                <a:ea typeface="+mn-ea"/>
                <a:cs typeface="+mn-cs"/>
              </a:rPr>
              <a:t>topology</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show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list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are </a:t>
            </a:r>
            <a:r>
              <a:rPr lang="fr-FR" sz="1200" kern="1200" dirty="0" err="1">
                <a:solidFill>
                  <a:schemeClr val="tx1"/>
                </a:solidFill>
                <a:effectLst/>
                <a:latin typeface="+mn-lt"/>
                <a:ea typeface="+mn-ea"/>
                <a:cs typeface="+mn-cs"/>
              </a:rPr>
              <a:t>already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reserved</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Before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being</a:t>
            </a:r>
            <a:r>
              <a:rPr lang="fr-FR" sz="1200" kern="1200" dirty="0">
                <a:solidFill>
                  <a:schemeClr val="tx1"/>
                </a:solidFill>
                <a:effectLst/>
                <a:latin typeface="+mn-lt"/>
                <a:ea typeface="+mn-ea"/>
                <a:cs typeface="+mn-cs"/>
              </a:rPr>
              <a:t> able to </a:t>
            </a:r>
            <a:r>
              <a:rPr lang="fr-FR" sz="1200" kern="1200" dirty="0" err="1">
                <a:solidFill>
                  <a:schemeClr val="tx1"/>
                </a:solidFill>
                <a:effectLst/>
                <a:latin typeface="+mn-lt"/>
                <a:ea typeface="+mn-ea"/>
                <a:cs typeface="+mn-cs"/>
              </a:rPr>
              <a:t>work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first </a:t>
            </a:r>
            <a:r>
              <a:rPr lang="fr-FR" sz="1200" kern="1200" dirty="0" err="1">
                <a:solidFill>
                  <a:schemeClr val="tx1"/>
                </a:solidFill>
                <a:effectLst/>
                <a:latin typeface="+mn-lt"/>
                <a:ea typeface="+mn-ea"/>
                <a:cs typeface="+mn-cs"/>
              </a:rPr>
              <a:t>ask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information to the </a:t>
            </a: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world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2 </a:t>
            </a:r>
            <a:r>
              <a:rPr lang="fr-FR" sz="1200" kern="1200" dirty="0" err="1">
                <a:solidFill>
                  <a:schemeClr val="tx1"/>
                </a:solidFill>
                <a:effectLst/>
                <a:latin typeface="+mn-lt"/>
                <a:ea typeface="+mn-ea"/>
                <a:cs typeface="+mn-cs"/>
              </a:rPr>
              <a:t>external</a:t>
            </a:r>
            <a:r>
              <a:rPr lang="fr-FR" sz="1200" kern="1200" dirty="0">
                <a:solidFill>
                  <a:schemeClr val="tx1"/>
                </a:solidFill>
                <a:effectLst/>
                <a:latin typeface="+mn-lt"/>
                <a:ea typeface="+mn-ea"/>
                <a:cs typeface="+mn-cs"/>
              </a:rPr>
              <a:t> APIs on the right : Auditorium </a:t>
            </a:r>
            <a:r>
              <a:rPr lang="fr-FR" sz="1200" kern="1200" dirty="0" err="1">
                <a:solidFill>
                  <a:schemeClr val="tx1"/>
                </a:solidFill>
                <a:effectLst/>
                <a:latin typeface="+mn-lt"/>
                <a:ea typeface="+mn-ea"/>
                <a:cs typeface="+mn-cs"/>
              </a:rPr>
              <a:t>Seating</a:t>
            </a:r>
            <a:r>
              <a:rPr lang="fr-FR" sz="1200" kern="1200" dirty="0">
                <a:solidFill>
                  <a:schemeClr val="tx1"/>
                </a:solidFill>
                <a:effectLst/>
                <a:latin typeface="+mn-lt"/>
                <a:ea typeface="+mn-ea"/>
                <a:cs typeface="+mn-cs"/>
              </a:rPr>
              <a:t> API &amp;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Availability</a:t>
            </a:r>
            <a:r>
              <a:rPr lang="fr-FR" sz="1200" kern="1200" dirty="0">
                <a:solidFill>
                  <a:schemeClr val="tx1"/>
                </a:solidFill>
                <a:effectLst/>
                <a:latin typeface="+mn-lt"/>
                <a:ea typeface="+mn-ea"/>
                <a:cs typeface="+mn-cs"/>
              </a:rPr>
              <a:t> API).</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130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Then the hexagon can do its own job which is to find and suggest the best possible combination of seats for this show and this number of people.</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947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And finally, returning the result which is something like : “you can have those 3 seats in pricing tier 1, those 3 other seats in pricing tier 2 etc.</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03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will present both the original pattern in detail, and some alternative versions (related to Domain Driven Design).</a:t>
            </a:r>
          </a:p>
          <a:p>
            <a:endParaRPr lang="en-US" dirty="0"/>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3</a:t>
            </a:fld>
            <a:endParaRPr lang="en-US"/>
          </a:p>
        </p:txBody>
      </p:sp>
    </p:spTree>
    <p:extLst>
      <p:ext uri="{BB962C8B-B14F-4D97-AF65-F5344CB8AC3E}">
        <p14:creationId xmlns:p14="http://schemas.microsoft.com/office/powerpoint/2010/main" val="3590305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Let’s sum-up: </a:t>
            </a:r>
          </a:p>
          <a:p>
            <a:endParaRPr lang="en-US" dirty="0"/>
          </a:p>
          <a:p>
            <a:pPr marL="228600" indent="-228600">
              <a:buFont typeface="+mj-lt"/>
              <a:buAutoNum type="arabicPeriod"/>
            </a:pPr>
            <a:r>
              <a:rPr lang="en-US" dirty="0"/>
              <a:t>A request is coming from the web site on the left, handled by a web controller which is our left side adapter here. </a:t>
            </a:r>
          </a:p>
          <a:p>
            <a:pPr marL="228600" indent="-228600">
              <a:buFont typeface="+mj-lt"/>
              <a:buAutoNum type="arabicPeriod"/>
            </a:pPr>
            <a:r>
              <a:rPr lang="en-US" dirty="0"/>
              <a:t>This left side adapter is calling the hexagon through a </a:t>
            </a:r>
            <a:r>
              <a:rPr lang="en-US" dirty="0" err="1"/>
              <a:t>IRequestSuggestions</a:t>
            </a:r>
            <a:r>
              <a:rPr lang="en-US" dirty="0"/>
              <a:t> port belonging to our domain and implemented by the Seat Allocator type. </a:t>
            </a:r>
          </a:p>
          <a:p>
            <a:pPr marL="228600" indent="-228600">
              <a:buFont typeface="+mj-lt"/>
              <a:buAutoNum type="arabicPeriod"/>
            </a:pPr>
            <a:r>
              <a:rPr lang="en-US" dirty="0"/>
              <a:t>The </a:t>
            </a:r>
            <a:r>
              <a:rPr lang="en-US" dirty="0" err="1"/>
              <a:t>SeatAllocator</a:t>
            </a:r>
            <a:r>
              <a:rPr lang="en-US" dirty="0"/>
              <a:t> type from our domain will need first to get an up-to-date </a:t>
            </a:r>
            <a:r>
              <a:rPr lang="en-US" dirty="0" err="1"/>
              <a:t>AuditoriumSeating</a:t>
            </a:r>
            <a:r>
              <a:rPr lang="en-US" dirty="0"/>
              <a:t>. It will ask it through a right-side port named </a:t>
            </a:r>
            <a:r>
              <a:rPr lang="en-US" dirty="0" err="1"/>
              <a:t>IProvideUpToDateAuditoriumSeating</a:t>
            </a:r>
            <a:r>
              <a:rPr lang="en-US" dirty="0"/>
              <a:t> (implemented by a right-side port in purple: the </a:t>
            </a:r>
            <a:r>
              <a:rPr lang="en-US" dirty="0" err="1"/>
              <a:t>AuditoriumSeatingAdapter</a:t>
            </a:r>
            <a:r>
              <a:rPr lang="en-US" dirty="0"/>
              <a:t>). This one will fetch Auditorium Layout in one hand and the list of already reserved seats in the other hand in order to merge them into what we call an up-to-date </a:t>
            </a:r>
            <a:r>
              <a:rPr lang="en-US" dirty="0" err="1"/>
              <a:t>AuditoriumSeating</a:t>
            </a:r>
            <a:r>
              <a:rPr lang="en-US" dirty="0"/>
              <a:t> (meaning: for every seat, you know if it’s already reserved or not)</a:t>
            </a:r>
          </a:p>
          <a:p>
            <a:pPr marL="228600" indent="-228600">
              <a:buFont typeface="+mj-lt"/>
              <a:buAutoNum type="arabicPeriod"/>
            </a:pPr>
            <a:r>
              <a:rPr lang="en-US" dirty="0"/>
              <a:t>Then our business logic can work and will do the job of finding best seats</a:t>
            </a:r>
          </a:p>
          <a:p>
            <a:pPr marL="228600" indent="-228600">
              <a:buFont typeface="+mj-lt"/>
              <a:buAutoNum type="arabicPeriod"/>
            </a:pPr>
            <a:r>
              <a:rPr lang="en-US" dirty="0"/>
              <a:t>Our left-side adapter will get the answer from our </a:t>
            </a:r>
            <a:r>
              <a:rPr lang="en-US" dirty="0" err="1"/>
              <a:t>SeatAllocator</a:t>
            </a:r>
            <a:r>
              <a:rPr lang="en-US" dirty="0"/>
              <a:t>, Adapt it to an HTTP response, and forward it to our client</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220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will present both the original pattern in detail, and some alternative versions (related to Domain Driven Design).</a:t>
            </a:r>
          </a:p>
          <a:p>
            <a:endParaRPr lang="en-US" dirty="0"/>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41</a:t>
            </a:fld>
            <a:endParaRPr lang="en-US"/>
          </a:p>
        </p:txBody>
      </p:sp>
    </p:spTree>
    <p:extLst>
      <p:ext uri="{BB962C8B-B14F-4D97-AF65-F5344CB8AC3E}">
        <p14:creationId xmlns:p14="http://schemas.microsoft.com/office/powerpoint/2010/main" val="584168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Ok.Let’s</a:t>
            </a:r>
            <a:r>
              <a:rPr lang="fr-FR" dirty="0"/>
              <a:t> continue </a:t>
            </a:r>
            <a:r>
              <a:rPr lang="fr-FR" dirty="0" err="1"/>
              <a:t>with</a:t>
            </a:r>
            <a:r>
              <a:rPr lang="fr-FR" dirty="0"/>
              <a:t> the </a:t>
            </a:r>
            <a:r>
              <a:rPr lang="fr-FR" dirty="0" err="1"/>
              <a:t>alternate</a:t>
            </a:r>
            <a:r>
              <a:rPr lang="fr-FR" dirty="0"/>
              <a:t> </a:t>
            </a:r>
            <a:r>
              <a:rPr lang="fr-FR" dirty="0" err="1"/>
              <a:t>takes</a:t>
            </a:r>
            <a:r>
              <a:rPr lang="fr-FR" dirty="0"/>
              <a:t> of the pattern.</a:t>
            </a:r>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42</a:t>
            </a:fld>
            <a:endParaRPr lang="en-US"/>
          </a:p>
        </p:txBody>
      </p:sp>
    </p:spTree>
    <p:extLst>
      <p:ext uri="{BB962C8B-B14F-4D97-AF65-F5344CB8AC3E}">
        <p14:creationId xmlns:p14="http://schemas.microsoft.com/office/powerpoint/2010/main" val="1569850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43</a:t>
            </a:fld>
            <a:endParaRPr lang="en-US"/>
          </a:p>
        </p:txBody>
      </p:sp>
    </p:spTree>
    <p:extLst>
      <p:ext uri="{BB962C8B-B14F-4D97-AF65-F5344CB8AC3E}">
        <p14:creationId xmlns:p14="http://schemas.microsoft.com/office/powerpoint/2010/main" val="407772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44</a:t>
            </a:fld>
            <a:endParaRPr lang="en-US"/>
          </a:p>
        </p:txBody>
      </p:sp>
    </p:spTree>
    <p:extLst>
      <p:ext uri="{BB962C8B-B14F-4D97-AF65-F5344CB8AC3E}">
        <p14:creationId xmlns:p14="http://schemas.microsoft.com/office/powerpoint/2010/main" val="1697658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45</a:t>
            </a:fld>
            <a:endParaRPr lang="en-US"/>
          </a:p>
        </p:txBody>
      </p:sp>
    </p:spTree>
    <p:extLst>
      <p:ext uri="{BB962C8B-B14F-4D97-AF65-F5344CB8AC3E}">
        <p14:creationId xmlns:p14="http://schemas.microsoft.com/office/powerpoint/2010/main" val="575697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effectLst/>
                <a:ea typeface="Times New Roman" panose="02020603050405020304" pitchFamily="18" charset="0"/>
              </a:rPr>
              <a:t>A Bounded Context (BC) is a linguistic and conceptual boundary where words, people and models that apply are consistent and used to solve specific Domain problems. Specific problems of business people who speak the same language and share the same concerns (e.g. the Billing context, the Pre-sales context...) </a:t>
            </a:r>
            <a:br>
              <a:rPr lang="en-US" dirty="0">
                <a:effectLst/>
                <a:ea typeface="Times New Roman" panose="02020603050405020304" pitchFamily="18" charset="0"/>
              </a:rPr>
            </a:br>
            <a:endParaRPr lang="en-US" dirty="0">
              <a:effectLst/>
            </a:endParaRPr>
          </a:p>
          <a:p>
            <a:pPr algn="l"/>
            <a:r>
              <a:rPr lang="en-US" dirty="0">
                <a:effectLst/>
                <a:ea typeface="Times New Roman" panose="02020603050405020304" pitchFamily="18" charset="0"/>
              </a:rPr>
              <a:t>DDD recommends for every BC to have its own models, </a:t>
            </a:r>
            <a:r>
              <a:rPr lang="en-US" dirty="0" err="1">
                <a:effectLst/>
                <a:ea typeface="Times New Roman" panose="02020603050405020304" pitchFamily="18" charset="0"/>
              </a:rPr>
              <a:t>taylor</a:t>
            </a:r>
            <a:r>
              <a:rPr lang="en-US" dirty="0">
                <a:effectLst/>
                <a:ea typeface="Times New Roman" panose="02020603050405020304" pitchFamily="18" charset="0"/>
              </a:rPr>
              <a:t>-made for its own specific usages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46</a:t>
            </a:fld>
            <a:endParaRPr lang="en-US"/>
          </a:p>
        </p:txBody>
      </p:sp>
    </p:spTree>
    <p:extLst>
      <p:ext uri="{BB962C8B-B14F-4D97-AF65-F5344CB8AC3E}">
        <p14:creationId xmlns:p14="http://schemas.microsoft.com/office/powerpoint/2010/main" val="3875480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47</a:t>
            </a:fld>
            <a:endParaRPr lang="en-US"/>
          </a:p>
        </p:txBody>
      </p:sp>
    </p:spTree>
    <p:extLst>
      <p:ext uri="{BB962C8B-B14F-4D97-AF65-F5344CB8AC3E}">
        <p14:creationId xmlns:p14="http://schemas.microsoft.com/office/powerpoint/2010/main" val="1757984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effectLst/>
                <a:ea typeface="Times New Roman" panose="02020603050405020304" pitchFamily="18" charset="0"/>
              </a:rPr>
              <a:t>A Bounded Context (BC) is a linguistic and conceptual boundary where words, people and models that apply are consistent and used to solve specific Domain problems. Specific problems of business people who speak the same language and share the same concerns (e.g. the Billing context, the Pre-sales context...) </a:t>
            </a:r>
            <a:br>
              <a:rPr lang="en-US" dirty="0">
                <a:effectLst/>
                <a:ea typeface="Times New Roman" panose="02020603050405020304" pitchFamily="18" charset="0"/>
              </a:rPr>
            </a:br>
            <a:endParaRPr lang="en-US" dirty="0">
              <a:effectLst/>
            </a:endParaRPr>
          </a:p>
          <a:p>
            <a:pPr algn="l"/>
            <a:r>
              <a:rPr lang="en-US" dirty="0">
                <a:effectLst/>
                <a:ea typeface="Times New Roman" panose="02020603050405020304" pitchFamily="18" charset="0"/>
              </a:rPr>
              <a:t>DDD recommends for every BC to have its own models, </a:t>
            </a:r>
            <a:r>
              <a:rPr lang="en-US" dirty="0" err="1">
                <a:effectLst/>
                <a:ea typeface="Times New Roman" panose="02020603050405020304" pitchFamily="18" charset="0"/>
              </a:rPr>
              <a:t>taylor</a:t>
            </a:r>
            <a:r>
              <a:rPr lang="en-US" dirty="0">
                <a:effectLst/>
                <a:ea typeface="Times New Roman" panose="02020603050405020304" pitchFamily="18" charset="0"/>
              </a:rPr>
              <a:t>-made for its own specific usages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49</a:t>
            </a:fld>
            <a:endParaRPr lang="en-US"/>
          </a:p>
        </p:txBody>
      </p:sp>
    </p:spTree>
    <p:extLst>
      <p:ext uri="{BB962C8B-B14F-4D97-AF65-F5344CB8AC3E}">
        <p14:creationId xmlns:p14="http://schemas.microsoft.com/office/powerpoint/2010/main" val="2520702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Second answer: NO….</a:t>
            </a:r>
          </a:p>
          <a:p>
            <a:endParaRPr lang="en-US" dirty="0"/>
          </a:p>
          <a:p>
            <a:endParaRPr lang="en-US" dirty="0"/>
          </a:p>
          <a:p>
            <a:r>
              <a:rPr lang="en-US" dirty="0"/>
              <a:t>We will let you think about it for one minute.</a:t>
            </a:r>
          </a:p>
          <a:p>
            <a:endParaRPr lang="en-US" dirty="0"/>
          </a:p>
          <a:p>
            <a:r>
              <a:rPr lang="en-US" b="1" dirty="0"/>
              <a:t>Thomas – Kenny: can you please start the poll so that the audience can answer to the question?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39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Ok.Let’s</a:t>
            </a:r>
            <a:r>
              <a:rPr lang="fr-FR" dirty="0"/>
              <a:t> start </a:t>
            </a:r>
            <a:r>
              <a:rPr lang="fr-FR" dirty="0" err="1"/>
              <a:t>with</a:t>
            </a:r>
            <a:r>
              <a:rPr lang="fr-FR" dirty="0"/>
              <a:t> the </a:t>
            </a:r>
            <a:r>
              <a:rPr lang="fr-FR" dirty="0" err="1"/>
              <a:t>orginal</a:t>
            </a:r>
            <a:r>
              <a:rPr lang="fr-FR" dirty="0"/>
              <a:t> pattern.</a:t>
            </a:r>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4</a:t>
            </a:fld>
            <a:endParaRPr lang="en-US"/>
          </a:p>
        </p:txBody>
      </p:sp>
    </p:spTree>
    <p:extLst>
      <p:ext uri="{BB962C8B-B14F-4D97-AF65-F5344CB8AC3E}">
        <p14:creationId xmlns:p14="http://schemas.microsoft.com/office/powerpoint/2010/main" val="2386179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Second answer: NO….</a:t>
            </a:r>
          </a:p>
          <a:p>
            <a:endParaRPr lang="en-US" dirty="0"/>
          </a:p>
          <a:p>
            <a:endParaRPr lang="en-US" dirty="0"/>
          </a:p>
          <a:p>
            <a:r>
              <a:rPr lang="en-US" dirty="0"/>
              <a:t>We will let you think about it for one minute.</a:t>
            </a:r>
          </a:p>
          <a:p>
            <a:endParaRPr lang="en-US" dirty="0"/>
          </a:p>
          <a:p>
            <a:r>
              <a:rPr lang="en-US" b="1" dirty="0"/>
              <a:t>Thomas – Kenny: can you please start the poll so that the audience can answer to the question?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A69C0-B396-4709-97C8-3A0155301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448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54</a:t>
            </a:fld>
            <a:endParaRPr lang="en-US"/>
          </a:p>
        </p:txBody>
      </p:sp>
    </p:spTree>
    <p:extLst>
      <p:ext uri="{BB962C8B-B14F-4D97-AF65-F5344CB8AC3E}">
        <p14:creationId xmlns:p14="http://schemas.microsoft.com/office/powerpoint/2010/main" val="72689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Following some discussion on twitter a couple of months ago, I wrote an article saying : YES</a:t>
            </a:r>
          </a:p>
          <a:p>
            <a:endParaRPr lang="en-US" dirty="0"/>
          </a:p>
          <a:p>
            <a:r>
              <a:rPr lang="en-US" dirty="0"/>
              <a:t>Yes, for me Hexagonal Architecture has became an Umbrella term nowadays. Especially in the Domain Driven Community</a:t>
            </a:r>
          </a:p>
          <a:p>
            <a:endParaRPr lang="en-US" dirty="0">
              <a:effectLst/>
              <a:ea typeface="Times New Roman" panose="02020603050405020304" pitchFamily="18" charset="0"/>
            </a:endParaRPr>
          </a:p>
          <a:p>
            <a:r>
              <a:rPr lang="en-US" dirty="0">
                <a:effectLst/>
                <a:ea typeface="Times New Roman" panose="02020603050405020304" pitchFamily="18" charset="0"/>
              </a:rPr>
              <a:t>The fuzziness of Alistair’s original article has something in common with Eric Evan's Blue Book. </a:t>
            </a:r>
          </a:p>
          <a:p>
            <a:r>
              <a:rPr lang="en-US" dirty="0">
                <a:effectLst/>
                <a:ea typeface="Times New Roman" panose="02020603050405020304" pitchFamily="18" charset="0"/>
              </a:rPr>
              <a:t>It’s so conducive to various interpretations that it ages really well.</a:t>
            </a:r>
          </a:p>
          <a:p>
            <a:endParaRPr lang="en-US" dirty="0">
              <a:effectLst/>
            </a:endParaRPr>
          </a:p>
          <a:p>
            <a:r>
              <a:rPr lang="en-US" dirty="0">
                <a:effectLst/>
              </a:rPr>
              <a:t>It’s a multi-facet pattern.</a:t>
            </a:r>
          </a:p>
          <a:p>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have the same need as Alistair and pick it for its technological plugins capabilities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pick it for testing, like Steve Freeman &amp; Nat Pryce in their tremendous GOOS book</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-like me- pick it because it allows us to protect our domain code from the infrastructure one. What I called the Tactical DDD facet</a:t>
            </a:r>
          </a:p>
          <a:p>
            <a:pPr marL="171450" indent="-171450">
              <a:buFont typeface="Arial" panose="020B0604020202020204" pitchFamily="34" charset="0"/>
              <a:buChar char="•"/>
            </a:pPr>
            <a:r>
              <a:rPr lang="en-US" dirty="0">
                <a:effectLst/>
                <a:ea typeface="Times New Roman" panose="02020603050405020304" pitchFamily="18" charset="0"/>
              </a:rPr>
              <a:t>Another one may –again like me- pick it because it allows us not to have too many layers. Only 2: infra / domain. What I called the Simplicity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pick it in order to have quick feedback; focusing on the domain first and seeing some decision lately, once we know what we need as data store, data base &amp; stuffs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 like me or Julien </a:t>
            </a:r>
            <a:r>
              <a:rPr lang="en-US" dirty="0" err="1">
                <a:effectLst/>
                <a:ea typeface="Times New Roman" panose="02020603050405020304" pitchFamily="18" charset="0"/>
              </a:rPr>
              <a:t>Topçu</a:t>
            </a:r>
            <a:r>
              <a:rPr lang="en-US" dirty="0">
                <a:effectLst/>
                <a:ea typeface="Times New Roman" panose="02020603050405020304" pitchFamily="18" charset="0"/>
              </a:rPr>
              <a:t>- pick it because it allows us to put some strategic DDD and ACLs in right-side adapters. What I called the Strategic DDD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0" indent="0">
              <a:buFont typeface="Arial" panose="020B0604020202020204" pitchFamily="34" charset="0"/>
              <a:buNone/>
            </a:pPr>
            <a:r>
              <a:rPr lang="en-US" dirty="0">
                <a:effectLst/>
                <a:ea typeface="Times New Roman" panose="02020603050405020304" pitchFamily="18" charset="0"/>
              </a:rPr>
              <a:t>See?!? This pattern may be chosen for so many reasons, providing so many tradeoffs and options.. That I really think one should continue to use it BEYOND the pure and original technological facet.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And if the community do not agree. If one think it should just remain a way of switching technologies with plug-ins like originally stated by Alistair. We will need to ask ourselves how to name all these facets that –WE- the DDD community used to play with since so many years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56</a:t>
            </a:fld>
            <a:endParaRPr lang="en-US"/>
          </a:p>
        </p:txBody>
      </p:sp>
    </p:spTree>
    <p:extLst>
      <p:ext uri="{BB962C8B-B14F-4D97-AF65-F5344CB8AC3E}">
        <p14:creationId xmlns:p14="http://schemas.microsoft.com/office/powerpoint/2010/main" val="1309592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And as stated by Rebecca </a:t>
            </a:r>
            <a:r>
              <a:rPr lang="en-US" dirty="0" err="1"/>
              <a:t>Wirfs</a:t>
            </a:r>
            <a:r>
              <a:rPr lang="en-US" dirty="0"/>
              <a:t>-Brock during our discussions on twitter with Alistair, Vaughn, Juan Garrido Paz and Matt Wynne: </a:t>
            </a:r>
          </a:p>
          <a:p>
            <a:endParaRPr lang="en-US" dirty="0"/>
          </a:p>
          <a:p>
            <a:r>
              <a:rPr lang="en-US" dirty="0"/>
              <a:t>“Patterns will transcend their initial writer’s perceptions as people fit them into their own design context”</a:t>
            </a:r>
          </a:p>
          <a:p>
            <a:endParaRPr lang="en-US" dirty="0"/>
          </a:p>
          <a:p>
            <a:endParaRPr lang="en-US" dirty="0"/>
          </a:p>
          <a:p>
            <a:r>
              <a:rPr lang="fr-FR" dirty="0">
                <a:effectLst/>
              </a:rPr>
              <a:t>Tweet: </a:t>
            </a:r>
          </a:p>
          <a:p>
            <a:r>
              <a:rPr lang="fr-FR" dirty="0">
                <a:effectLst/>
              </a:rPr>
              <a:t>https://twitter.com/rebeccawb/status/1333782730732048387?s=20</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57</a:t>
            </a:fld>
            <a:endParaRPr lang="en-US"/>
          </a:p>
        </p:txBody>
      </p:sp>
    </p:spTree>
    <p:extLst>
      <p:ext uri="{BB962C8B-B14F-4D97-AF65-F5344CB8AC3E}">
        <p14:creationId xmlns:p14="http://schemas.microsoft.com/office/powerpoint/2010/main" val="3964276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And if we finally vote no…</a:t>
            </a:r>
          </a:p>
          <a:p>
            <a:endParaRPr lang="en-US" sz="1200" b="1" cap="all" dirty="0">
              <a:solidFill>
                <a:srgbClr val="D1A2D0"/>
              </a:solidFill>
              <a:latin typeface="Alte Haas Grotesk" panose="02000503000000020004" pitchFamily="2" charset="0"/>
            </a:endParaRPr>
          </a:p>
          <a:p>
            <a:r>
              <a:rPr lang="en-US" sz="1200" b="1" cap="all" dirty="0">
                <a:solidFill>
                  <a:srgbClr val="D1A2D0"/>
                </a:solidFill>
                <a:latin typeface="Alte Haas Grotesk" panose="02000503000000020004" pitchFamily="2" charset="0"/>
              </a:rPr>
              <a:t>T</a:t>
            </a:r>
            <a:r>
              <a:rPr lang="en-GB" sz="1200" b="1" cap="all" dirty="0">
                <a:solidFill>
                  <a:srgbClr val="D1A2D0"/>
                </a:solidFill>
                <a:latin typeface="Alte Haas Grotesk" panose="02000503000000020004" pitchFamily="2" charset="0"/>
              </a:rPr>
              <a:t>he DDD community will have to find new name(s) for all  our usages</a:t>
            </a:r>
            <a:endParaRPr lang="en-GB" sz="1100" b="1" dirty="0">
              <a:solidFill>
                <a:schemeClr val="bg1"/>
              </a:solidFill>
              <a:latin typeface="Alte Haas Grotesk" panose="02000503000000020004" pitchFamily="2" charset="0"/>
            </a:endParaRPr>
          </a:p>
          <a:p>
            <a:endParaRPr lang="en-US" dirty="0"/>
          </a:p>
          <a:p>
            <a:r>
              <a:rPr lang="en-US" dirty="0"/>
              <a:t>But I’m not worried… because this is something the DDD community is kind of expert in: searching the best possible names for thing ;-)</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58</a:t>
            </a:fld>
            <a:endParaRPr lang="en-US"/>
          </a:p>
        </p:txBody>
      </p:sp>
    </p:spTree>
    <p:extLst>
      <p:ext uri="{BB962C8B-B14F-4D97-AF65-F5344CB8AC3E}">
        <p14:creationId xmlns:p14="http://schemas.microsoft.com/office/powerpoint/2010/main" val="415193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fr-FR" dirty="0" err="1"/>
              <a:t>Mid</a:t>
            </a:r>
            <a:r>
              <a:rPr lang="fr-FR" dirty="0"/>
              <a:t> 90’: A </a:t>
            </a:r>
            <a:r>
              <a:rPr lang="fr-FR" dirty="0" err="1"/>
              <a:t>project</a:t>
            </a:r>
            <a:r>
              <a:rPr lang="fr-FR" dirty="0"/>
              <a:t> </a:t>
            </a:r>
            <a:r>
              <a:rPr lang="fr-FR" dirty="0" err="1"/>
              <a:t>with</a:t>
            </a:r>
            <a:r>
              <a:rPr lang="fr-FR" dirty="0"/>
              <a:t> </a:t>
            </a:r>
            <a:r>
              <a:rPr lang="fr-FR" dirty="0" err="1"/>
              <a:t>smalltalk</a:t>
            </a:r>
            <a:r>
              <a:rPr lang="fr-FR" dirty="0"/>
              <a:t> and a </a:t>
            </a:r>
            <a:r>
              <a:rPr lang="fr-FR" dirty="0" err="1"/>
              <a:t>relationnal</a:t>
            </a:r>
            <a:r>
              <a:rPr lang="fr-FR" dirty="0"/>
              <a:t> </a:t>
            </a:r>
            <a:r>
              <a:rPr lang="fr-FR" dirty="0" err="1"/>
              <a:t>database</a:t>
            </a:r>
            <a:r>
              <a:rPr lang="fr-FR" dirty="0"/>
              <a:t>. The </a:t>
            </a:r>
            <a:r>
              <a:rPr lang="fr-FR" dirty="0" err="1"/>
              <a:t>guy</a:t>
            </a:r>
            <a:r>
              <a:rPr lang="fr-FR" dirty="0"/>
              <a:t> </a:t>
            </a:r>
            <a:r>
              <a:rPr lang="fr-FR" dirty="0" err="1"/>
              <a:t>coding</a:t>
            </a:r>
            <a:r>
              <a:rPr lang="fr-FR" dirty="0"/>
              <a:t> the </a:t>
            </a:r>
            <a:r>
              <a:rPr lang="fr-FR" dirty="0" err="1"/>
              <a:t>relational</a:t>
            </a:r>
            <a:r>
              <a:rPr lang="fr-FR" dirty="0"/>
              <a:t> mapper </a:t>
            </a:r>
            <a:r>
              <a:rPr lang="fr-FR" dirty="0" err="1"/>
              <a:t>said</a:t>
            </a:r>
            <a:r>
              <a:rPr lang="fr-FR" dirty="0"/>
              <a:t>: « </a:t>
            </a:r>
            <a:r>
              <a:rPr lang="fr-FR" dirty="0" err="1"/>
              <a:t>I’m</a:t>
            </a:r>
            <a:r>
              <a:rPr lang="fr-FR" dirty="0"/>
              <a:t> </a:t>
            </a:r>
            <a:r>
              <a:rPr lang="fr-FR" dirty="0" err="1"/>
              <a:t>sorry</a:t>
            </a:r>
            <a:r>
              <a:rPr lang="fr-FR" dirty="0"/>
              <a:t>, stop the </a:t>
            </a:r>
            <a:r>
              <a:rPr lang="fr-FR" dirty="0" err="1"/>
              <a:t>project</a:t>
            </a:r>
            <a:r>
              <a:rPr lang="fr-FR" dirty="0"/>
              <a:t>: </a:t>
            </a:r>
            <a:r>
              <a:rPr lang="fr-FR" dirty="0" err="1"/>
              <a:t>it</a:t>
            </a:r>
            <a:r>
              <a:rPr lang="fr-FR" dirty="0"/>
              <a:t> </a:t>
            </a:r>
            <a:r>
              <a:rPr lang="fr-FR" dirty="0" err="1"/>
              <a:t>won’t</a:t>
            </a:r>
            <a:r>
              <a:rPr lang="fr-FR" dirty="0"/>
              <a:t> </a:t>
            </a:r>
            <a:r>
              <a:rPr lang="fr-FR" dirty="0" err="1"/>
              <a:t>scale</a:t>
            </a:r>
            <a:r>
              <a:rPr lang="fr-FR" dirty="0"/>
              <a:t>. </a:t>
            </a:r>
            <a:r>
              <a:rPr lang="fr-FR" dirty="0" err="1"/>
              <a:t>We</a:t>
            </a:r>
            <a:r>
              <a:rPr lang="fr-FR" dirty="0"/>
              <a:t> have to </a:t>
            </a:r>
            <a:r>
              <a:rPr lang="fr-FR" dirty="0" err="1"/>
              <a:t>redesign</a:t>
            </a:r>
            <a:r>
              <a:rPr lang="fr-FR" dirty="0"/>
              <a:t>. </a:t>
            </a:r>
            <a:r>
              <a:rPr lang="fr-FR" dirty="0" err="1"/>
              <a:t>Everybody</a:t>
            </a:r>
            <a:r>
              <a:rPr lang="fr-FR" dirty="0"/>
              <a:t> go home for 2 </a:t>
            </a:r>
            <a:r>
              <a:rPr lang="fr-FR" dirty="0" err="1"/>
              <a:t>weeks</a:t>
            </a:r>
            <a:r>
              <a:rPr lang="fr-FR" dirty="0"/>
              <a:t> ». Just </a:t>
            </a:r>
            <a:r>
              <a:rPr lang="fr-FR" dirty="0" err="1"/>
              <a:t>give</a:t>
            </a:r>
            <a:r>
              <a:rPr lang="fr-FR" dirty="0"/>
              <a:t> us a </a:t>
            </a:r>
            <a:r>
              <a:rPr lang="fr-FR" dirty="0" err="1"/>
              <a:t>lay</a:t>
            </a:r>
            <a:r>
              <a:rPr lang="fr-FR" dirty="0"/>
              <a:t> to fake the </a:t>
            </a:r>
            <a:r>
              <a:rPr lang="fr-FR" dirty="0" err="1"/>
              <a:t>database</a:t>
            </a: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Weather warning system made him to cope with </a:t>
            </a:r>
            <a:r>
              <a:rPr lang="fr-FR" b="1" dirty="0" err="1"/>
              <a:t>Combinatorial</a:t>
            </a:r>
            <a:r>
              <a:rPr lang="fr-FR" b="1" dirty="0"/>
              <a:t> </a:t>
            </a:r>
            <a:r>
              <a:rPr lang="en-US" b="1" dirty="0"/>
              <a:t>explosion</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5</a:t>
            </a:fld>
            <a:endParaRPr lang="en-US"/>
          </a:p>
        </p:txBody>
      </p:sp>
    </p:spTree>
    <p:extLst>
      <p:ext uri="{BB962C8B-B14F-4D97-AF65-F5344CB8AC3E}">
        <p14:creationId xmlns:p14="http://schemas.microsoft.com/office/powerpoint/2010/main" val="421821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6</a:t>
            </a:fld>
            <a:endParaRPr lang="en-US"/>
          </a:p>
        </p:txBody>
      </p:sp>
    </p:spTree>
    <p:extLst>
      <p:ext uri="{BB962C8B-B14F-4D97-AF65-F5344CB8AC3E}">
        <p14:creationId xmlns:p14="http://schemas.microsoft.com/office/powerpoint/2010/main" val="364518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7</a:t>
            </a:fld>
            <a:endParaRPr lang="en-US"/>
          </a:p>
        </p:txBody>
      </p:sp>
    </p:spTree>
    <p:extLst>
      <p:ext uri="{BB962C8B-B14F-4D97-AF65-F5344CB8AC3E}">
        <p14:creationId xmlns:p14="http://schemas.microsoft.com/office/powerpoint/2010/main" val="378248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13</a:t>
            </a:fld>
            <a:endParaRPr lang="en-US"/>
          </a:p>
        </p:txBody>
      </p:sp>
    </p:spTree>
    <p:extLst>
      <p:ext uri="{BB962C8B-B14F-4D97-AF65-F5344CB8AC3E}">
        <p14:creationId xmlns:p14="http://schemas.microsoft.com/office/powerpoint/2010/main" val="333538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29CEC-398D-4A32-BEC5-723E50178FA5}" type="slidenum">
              <a:rPr lang="en-US" smtClean="0"/>
              <a:t>14</a:t>
            </a:fld>
            <a:endParaRPr lang="en-US"/>
          </a:p>
        </p:txBody>
      </p:sp>
    </p:spTree>
    <p:extLst>
      <p:ext uri="{BB962C8B-B14F-4D97-AF65-F5344CB8AC3E}">
        <p14:creationId xmlns:p14="http://schemas.microsoft.com/office/powerpoint/2010/main" val="2633533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DA19-619B-7465-A044-3EA1B94D9D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C7187E2-749E-6999-F0E9-E2521490F6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5D822AE4-6752-7914-A276-464CEF275CE5}"/>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2683CE56-115B-17E1-3342-681D9F93870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2CFF4B6-7F71-6D8F-7525-85305FD3FAF0}"/>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124663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7A49-E330-7ECD-3641-1FA8E45F6D2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005E8AE-64D6-0E97-EAE3-C3F5C8DD5A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5C03B0E-13CC-D6D8-09FB-3A375F97FA32}"/>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45CDA8A1-A498-870C-3C74-8B3B03C6E5D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CF01C6C-4030-13B5-BE0C-FAF7E1AF8F2B}"/>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3744344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1"/>
        </a:solid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4D1672-2D03-7D13-1611-6706B683C8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32A99B5-C574-7462-81FA-AAC0F198BB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9E05974-56C9-F085-36A6-E874BAC91420}"/>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2AC33965-88EF-35D2-3CDE-12C8A7E68F5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83E893D-AD15-861F-C2F9-D35DF3596541}"/>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3926712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AB805-48B4-49E1-9C35-C0AA2FDFFE5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0A97F26D-D6B9-4369-B497-D082C9F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01164F68-D80D-4BEE-853F-FE4BEE6AC686}"/>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862239E3-3CD7-4E25-ADC5-A668CBF925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5A811D0-4BB7-4476-AD1E-B2984E3ECA9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353842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BC077-2343-4725-A86F-F52FA8005B7A}"/>
              </a:ext>
            </a:extLst>
          </p:cNvPr>
          <p:cNvSpPr>
            <a:spLocks noGrp="1"/>
          </p:cNvSpPr>
          <p:nvPr>
            <p:ph type="title"/>
          </p:nvPr>
        </p:nvSpPr>
        <p:spPr/>
        <p:txBody>
          <a:body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2F48DF29-E0A5-4271-9D7C-D1818D41667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9EBBFAD3-1E59-4D89-8E3C-55FDCBCA1583}"/>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71E65B03-E127-4F94-AC96-E1FA027AF41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67AAC00-4E71-4AF8-BDEC-84A6CD2A731F}"/>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19073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D30CB-3E73-41F6-A9C3-35225F4E78C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EF628BAA-2D4C-4550-9B84-22C003995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66F0E53-1AEF-4D23-856C-24C22FDD854C}"/>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3104EF3B-01E7-4364-BC75-DD899143B8C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A4365EA-01AA-41E8-A4FB-93426F3EEE0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928602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A82F-CA43-4592-9559-453EFCC7343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F2848FA-F976-46FB-97EF-85DFF584C5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36146546-C07E-44A9-9B3A-1404F76727D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D2FF2EB3-D42B-45C2-852F-72CDD372CA99}"/>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6" name="Espace réservé du pied de page 5">
            <a:extLst>
              <a:ext uri="{FF2B5EF4-FFF2-40B4-BE49-F238E27FC236}">
                <a16:creationId xmlns:a16="http://schemas.microsoft.com/office/drawing/2014/main" id="{8326B4CA-A64A-4485-B345-BFB2D348ED5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EF005FB8-ABD7-460B-AE55-054245BFC34E}"/>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598375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654F7-66EE-4AC9-82B4-349F23C87A66}"/>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DD1E61E9-D5F9-475C-8E93-D5F9A862C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C4017DA-E807-4A58-8940-B9F61B62606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71278238-7972-4EBD-A5AA-A242B6A00C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6C9DA7-9B6A-4ADD-A130-C9527460A26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AB3BC5BE-C4CF-40DC-B53F-FD2BA8FA0293}"/>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8" name="Espace réservé du pied de page 7">
            <a:extLst>
              <a:ext uri="{FF2B5EF4-FFF2-40B4-BE49-F238E27FC236}">
                <a16:creationId xmlns:a16="http://schemas.microsoft.com/office/drawing/2014/main" id="{62795418-6A93-42D5-B1B3-C31360F32783}"/>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38048046-AAF2-42BB-AD34-6ED89C386A80}"/>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643014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DC733-FB90-4519-A22E-DE63D80A1C2F}"/>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16CC176B-767A-45FF-8191-1904F75751C8}"/>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4" name="Espace réservé du pied de page 3">
            <a:extLst>
              <a:ext uri="{FF2B5EF4-FFF2-40B4-BE49-F238E27FC236}">
                <a16:creationId xmlns:a16="http://schemas.microsoft.com/office/drawing/2014/main" id="{F7E543EC-A2BA-467B-A4E8-32C8350A3CDD}"/>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F35A7EAC-A6E4-4AA8-8AD0-5968A0B6393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57388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541A04A-7BF4-4BE2-BFC7-8B219A65F9E9}"/>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3" name="Espace réservé du pied de page 2">
            <a:extLst>
              <a:ext uri="{FF2B5EF4-FFF2-40B4-BE49-F238E27FC236}">
                <a16:creationId xmlns:a16="http://schemas.microsoft.com/office/drawing/2014/main" id="{1D0200DD-E061-4550-A3E3-F84A18CBCE19}"/>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A5590E0-770A-4372-B945-001A2ADCDFC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560627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B6736D-3755-41DB-9641-BAC3BE8DCE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141713FC-3019-4127-8144-C49E821D83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3E8B0E56-B433-4606-95F7-7C4476C0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D512294-47A8-47B3-BFC4-244F731E4943}"/>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6" name="Espace réservé du pied de page 5">
            <a:extLst>
              <a:ext uri="{FF2B5EF4-FFF2-40B4-BE49-F238E27FC236}">
                <a16:creationId xmlns:a16="http://schemas.microsoft.com/office/drawing/2014/main" id="{7135A847-5F2F-42C3-A759-9BFA4529478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0545474-7D78-4245-86E1-42D1ADA3F5C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590632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DC66-9237-4388-A4CF-3875E63F93F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D53C1DC-0B61-BBF6-C03F-0FC19331A9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8C04E98-47FB-5F33-0024-5CCBD7D156F9}"/>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3226104D-97DB-A1BF-2134-ED98A05E827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5F74056-A112-2009-692F-F3D5C089808C}"/>
              </a:ext>
            </a:extLst>
          </p:cNvPr>
          <p:cNvSpPr>
            <a:spLocks noGrp="1"/>
          </p:cNvSpPr>
          <p:nvPr>
            <p:ph type="sldNum" sz="quarter" idx="12"/>
          </p:nvPr>
        </p:nvSpPr>
        <p:spPr/>
        <p:txBody>
          <a:bodyPr/>
          <a:lstStyle/>
          <a:p>
            <a:fld id="{5C615C9E-A071-4873-85D2-76DC7AD4275F}" type="slidenum">
              <a:rPr lang="fr-FR" smtClean="0"/>
              <a:t>‹#›</a:t>
            </a:fld>
            <a:endParaRPr lang="fr-FR"/>
          </a:p>
        </p:txBody>
      </p:sp>
      <p:pic>
        <p:nvPicPr>
          <p:cNvPr id="7" name="Content Placeholder 4" descr="A picture containing player, tiled&#10;&#10;Description automatically generated">
            <a:extLst>
              <a:ext uri="{FF2B5EF4-FFF2-40B4-BE49-F238E27FC236}">
                <a16:creationId xmlns:a16="http://schemas.microsoft.com/office/drawing/2014/main" id="{3EF0A624-6C09-21CC-040E-49958991D99C}"/>
              </a:ext>
            </a:extLst>
          </p:cNvPr>
          <p:cNvPicPr>
            <a:picLocks noChangeAspect="1"/>
          </p:cNvPicPr>
          <p:nvPr userDrawn="1"/>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10000"/>
          <a:stretch/>
        </p:blipFill>
        <p:spPr>
          <a:xfrm>
            <a:off x="20" y="10"/>
            <a:ext cx="12191980" cy="6857990"/>
          </a:xfrm>
          <a:prstGeom prst="rect">
            <a:avLst/>
          </a:prstGeom>
        </p:spPr>
      </p:pic>
    </p:spTree>
    <p:extLst>
      <p:ext uri="{BB962C8B-B14F-4D97-AF65-F5344CB8AC3E}">
        <p14:creationId xmlns:p14="http://schemas.microsoft.com/office/powerpoint/2010/main" val="2044878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FBADE3-7803-41F5-9F2D-3105D114DDA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38D5AEDC-2EB4-4CBF-B28D-A982A78D3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AD0B7842-8F64-4059-BC8C-5A28DB481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771732-6C0D-4726-869D-43C7661EF47D}"/>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6" name="Espace réservé du pied de page 5">
            <a:extLst>
              <a:ext uri="{FF2B5EF4-FFF2-40B4-BE49-F238E27FC236}">
                <a16:creationId xmlns:a16="http://schemas.microsoft.com/office/drawing/2014/main" id="{50487297-2389-420B-A808-8DF52A622476}"/>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13E73B4-1E6E-45E0-A9FF-E97EC714EFD6}"/>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79916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72EC9-D866-49B4-A370-B22B5CC4E4B0}"/>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A794180D-8A45-4F53-BFE1-0C8FAA6A4CD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B645462-C729-42B7-ABDD-77A384079E20}"/>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E530BD4B-1526-4C4F-9C97-14CE1800FC4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A36E2C2-BC8C-484C-8619-7A7F3D0B772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530117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38604F-681D-41AF-ABFA-89364C66FFA0}"/>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666D6CA-FCB7-4159-9435-7CF7A7E9F62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6ED278C-1B81-4287-8CBC-3005F4F5AD8B}"/>
              </a:ext>
            </a:extLst>
          </p:cNvPr>
          <p:cNvSpPr>
            <a:spLocks noGrp="1"/>
          </p:cNvSpPr>
          <p:nvPr>
            <p:ph type="dt" sz="half" idx="10"/>
          </p:nvPr>
        </p:nvSpPr>
        <p:spPr/>
        <p:txBody>
          <a:body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9B66E405-7DC9-4FAD-893E-31811536D5F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E436F0D-E2E3-44DE-8F47-C66ACE8C825D}"/>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30805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DE31-365A-ABDA-E7F7-3993DDC11E8A}"/>
              </a:ext>
            </a:extLst>
          </p:cNvPr>
          <p:cNvSpPr>
            <a:spLocks noGrp="1"/>
          </p:cNvSpPr>
          <p:nvPr>
            <p:ph type="title"/>
          </p:nvPr>
        </p:nvSpPr>
        <p:spPr>
          <a:xfrm>
            <a:off x="831850" y="1709738"/>
            <a:ext cx="10515600" cy="2852737"/>
          </a:xfrm>
        </p:spPr>
        <p:txBody>
          <a:bodyPr anchor="b">
            <a:normAutofit/>
          </a:bodyPr>
          <a:lstStyle>
            <a:lvl1pPr>
              <a:defRPr sz="4400" b="1" cap="all" baseline="0">
                <a:solidFill>
                  <a:srgbClr val="C00000"/>
                </a:solidFill>
                <a:latin typeface="Alte Haas Grotesk" panose="02000503000000020004" pitchFamily="2" charset="0"/>
              </a:defRPr>
            </a:lvl1p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9D7D382-346E-FE84-F274-BE9D9EF20B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89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9453-C64E-E748-5607-8A3562E0E947}"/>
              </a:ext>
            </a:extLst>
          </p:cNvPr>
          <p:cNvSpPr>
            <a:spLocks noGrp="1"/>
          </p:cNvSpPr>
          <p:nvPr>
            <p:ph type="title"/>
          </p:nvPr>
        </p:nvSpPr>
        <p:spPr/>
        <p:txBody>
          <a:bodyPr>
            <a:normAutofit/>
          </a:bodyPr>
          <a:lstStyle>
            <a:lvl1pPr>
              <a:defRPr sz="3600" b="1" cap="all" baseline="0">
                <a:solidFill>
                  <a:srgbClr val="C00000"/>
                </a:solidFill>
                <a:latin typeface="Alte Haas Grotesk" panose="02000503000000020004" pitchFamily="2" charset="0"/>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F17D6EE-14C2-897F-22D1-6A5D421925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7FDAA948-A8F2-AA51-3406-11586D350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CFE83C4F-A477-2A7E-1144-F786498CAF2A}"/>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6" name="Footer Placeholder 5">
            <a:extLst>
              <a:ext uri="{FF2B5EF4-FFF2-40B4-BE49-F238E27FC236}">
                <a16:creationId xmlns:a16="http://schemas.microsoft.com/office/drawing/2014/main" id="{78A64C14-4682-DD94-6FEA-D0FDBC8DE1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660327C-3E54-FEFD-D866-4A48F77FF3D5}"/>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171106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93F06-E892-1D47-AC3E-0D613EFF7F40}"/>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198D51B-4CB0-9402-7B6E-701FECC00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814970-C195-707D-FEC1-E9A49D65EE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8A0997FD-0440-69E8-1610-EC50F2531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BE58B-D598-85C7-8531-8FC7ADA995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C67071D2-94A4-4DD7-DA60-524FB72F0C86}"/>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8" name="Footer Placeholder 7">
            <a:extLst>
              <a:ext uri="{FF2B5EF4-FFF2-40B4-BE49-F238E27FC236}">
                <a16:creationId xmlns:a16="http://schemas.microsoft.com/office/drawing/2014/main" id="{29DA8EB2-0DEB-473B-488F-ADECBC37410D}"/>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605DACFA-A530-E95D-1180-505B5124C2C5}"/>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325909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410B8-4EFF-9905-3A07-ECF46C5C0C1A}"/>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CA59ABDD-7C88-E6CC-C818-81BD2545C342}"/>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4" name="Footer Placeholder 3">
            <a:extLst>
              <a:ext uri="{FF2B5EF4-FFF2-40B4-BE49-F238E27FC236}">
                <a16:creationId xmlns:a16="http://schemas.microsoft.com/office/drawing/2014/main" id="{AE1EC0A1-8A3A-8D79-9C61-0E6CCD7159A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102754C-2412-57E7-FFE0-A1D5A7B4DBD3}"/>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136270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81A4EF-CDA8-7BB4-F971-D5939BEF72C8}"/>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3" name="Footer Placeholder 2">
            <a:extLst>
              <a:ext uri="{FF2B5EF4-FFF2-40B4-BE49-F238E27FC236}">
                <a16:creationId xmlns:a16="http://schemas.microsoft.com/office/drawing/2014/main" id="{F0F91052-1758-12E8-895D-7738B0B58485}"/>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64E5906-F8E7-942D-C66C-B6F692590261}"/>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2957698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7CE0-8BA9-DCD0-3ABC-99C6D1D08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7222EC9-1249-2576-A5EB-7A222E477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7882334A-4697-EB06-0FFA-DA344BD3E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72B086-F5A1-A750-B242-4E8DC55AE1DC}"/>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6" name="Footer Placeholder 5">
            <a:extLst>
              <a:ext uri="{FF2B5EF4-FFF2-40B4-BE49-F238E27FC236}">
                <a16:creationId xmlns:a16="http://schemas.microsoft.com/office/drawing/2014/main" id="{D89EA46E-BC3F-9A4D-066A-035595BA036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38757C7-C184-5BB3-AF1A-0E288F574B1B}"/>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2092890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97CA-3B71-EBC1-5ABA-461F842A6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1149D188-0DE2-C849-7429-0062B89D08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DE3E42-B10F-51F8-9F3A-F52C7046B9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E6E90-4F86-6DD8-0008-2A356538ADCB}"/>
              </a:ext>
            </a:extLst>
          </p:cNvPr>
          <p:cNvSpPr>
            <a:spLocks noGrp="1"/>
          </p:cNvSpPr>
          <p:nvPr>
            <p:ph type="dt" sz="half" idx="10"/>
          </p:nvPr>
        </p:nvSpPr>
        <p:spPr/>
        <p:txBody>
          <a:bodyPr/>
          <a:lstStyle/>
          <a:p>
            <a:fld id="{DC0C38C1-EB25-493B-8E40-CB7D44766240}" type="datetimeFigureOut">
              <a:rPr lang="fr-FR" smtClean="0"/>
              <a:t>25/08/2022</a:t>
            </a:fld>
            <a:endParaRPr lang="fr-FR"/>
          </a:p>
        </p:txBody>
      </p:sp>
      <p:sp>
        <p:nvSpPr>
          <p:cNvPr id="6" name="Footer Placeholder 5">
            <a:extLst>
              <a:ext uri="{FF2B5EF4-FFF2-40B4-BE49-F238E27FC236}">
                <a16:creationId xmlns:a16="http://schemas.microsoft.com/office/drawing/2014/main" id="{35A6E340-BB34-8F34-4A49-E87FF90183C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866CB26-8D90-4B7C-A4BD-8A3B4746ACCA}"/>
              </a:ext>
            </a:extLst>
          </p:cNvPr>
          <p:cNvSpPr>
            <a:spLocks noGrp="1"/>
          </p:cNvSpPr>
          <p:nvPr>
            <p:ph type="sldNum" sz="quarter" idx="12"/>
          </p:nvPr>
        </p:nvSpPr>
        <p:spPr/>
        <p:txBody>
          <a:bodyPr/>
          <a:lstStyle/>
          <a:p>
            <a:fld id="{5C615C9E-A071-4873-85D2-76DC7AD4275F}" type="slidenum">
              <a:rPr lang="fr-FR" smtClean="0"/>
              <a:t>‹#›</a:t>
            </a:fld>
            <a:endParaRPr lang="fr-FR"/>
          </a:p>
        </p:txBody>
      </p:sp>
    </p:spTree>
    <p:extLst>
      <p:ext uri="{BB962C8B-B14F-4D97-AF65-F5344CB8AC3E}">
        <p14:creationId xmlns:p14="http://schemas.microsoft.com/office/powerpoint/2010/main" val="3462938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D7ECC5-558C-5AF8-87D6-5F1A41D6B7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EA140AA-CA5F-B7ED-D9BE-258AC097E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A0047D3-9691-F4E5-C6E8-FDE0586D0F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C38C1-EB25-493B-8E40-CB7D44766240}" type="datetimeFigureOut">
              <a:rPr lang="fr-FR" smtClean="0"/>
              <a:t>25/08/2022</a:t>
            </a:fld>
            <a:endParaRPr lang="fr-FR"/>
          </a:p>
        </p:txBody>
      </p:sp>
      <p:sp>
        <p:nvSpPr>
          <p:cNvPr id="5" name="Footer Placeholder 4">
            <a:extLst>
              <a:ext uri="{FF2B5EF4-FFF2-40B4-BE49-F238E27FC236}">
                <a16:creationId xmlns:a16="http://schemas.microsoft.com/office/drawing/2014/main" id="{3CF400FE-2CB8-2A9E-023D-6646027FA5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D4487FE3-9BD1-C785-AED9-C03489CAC3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15C9E-A071-4873-85D2-76DC7AD4275F}" type="slidenum">
              <a:rPr lang="fr-FR" smtClean="0"/>
              <a:t>‹#›</a:t>
            </a:fld>
            <a:endParaRPr lang="fr-FR"/>
          </a:p>
        </p:txBody>
      </p:sp>
      <p:pic>
        <p:nvPicPr>
          <p:cNvPr id="7" name="Content Placeholder 4" descr="A picture containing player, tiled&#10;&#10;Description automatically generated">
            <a:extLst>
              <a:ext uri="{FF2B5EF4-FFF2-40B4-BE49-F238E27FC236}">
                <a16:creationId xmlns:a16="http://schemas.microsoft.com/office/drawing/2014/main" id="{61358C09-227D-3487-7286-7ACAEF86B770}"/>
              </a:ext>
            </a:extLst>
          </p:cNvPr>
          <p:cNvPicPr>
            <a:picLocks noChangeAspect="1"/>
          </p:cNvPicPr>
          <p:nvPr userDrawn="1"/>
        </p:nvPicPr>
        <p:blipFill rotWithShape="1">
          <a:blip r:embed="rId13">
            <a:duotone>
              <a:schemeClr val="accent4">
                <a:shade val="45000"/>
                <a:satMod val="135000"/>
              </a:schemeClr>
              <a:prstClr val="white"/>
            </a:duotone>
            <a:extLst>
              <a:ext uri="{28A0092B-C50C-407E-A947-70E740481C1C}">
                <a14:useLocalDpi xmlns:a14="http://schemas.microsoft.com/office/drawing/2010/main" val="0"/>
              </a:ext>
            </a:extLst>
          </a:blip>
          <a:srcRect b="10000"/>
          <a:stretch/>
        </p:blipFill>
        <p:spPr>
          <a:xfrm>
            <a:off x="20" y="10"/>
            <a:ext cx="12191980" cy="6857990"/>
          </a:xfrm>
          <a:prstGeom prst="rect">
            <a:avLst/>
          </a:prstGeom>
        </p:spPr>
      </p:pic>
    </p:spTree>
    <p:extLst>
      <p:ext uri="{BB962C8B-B14F-4D97-AF65-F5344CB8AC3E}">
        <p14:creationId xmlns:p14="http://schemas.microsoft.com/office/powerpoint/2010/main" val="2881375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86963F-8012-496B-878E-CA349EC0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822B30B-401E-4204-A7AF-D7F3F0032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B43AA98-C03D-48EA-B056-6047F6B32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E8509-AB65-4DEE-862D-459040768103}" type="datetimeFigureOut">
              <a:rPr lang="en-US" smtClean="0"/>
              <a:t>8/25/2022</a:t>
            </a:fld>
            <a:endParaRPr lang="en-US"/>
          </a:p>
        </p:txBody>
      </p:sp>
      <p:sp>
        <p:nvSpPr>
          <p:cNvPr id="5" name="Espace réservé du pied de page 4">
            <a:extLst>
              <a:ext uri="{FF2B5EF4-FFF2-40B4-BE49-F238E27FC236}">
                <a16:creationId xmlns:a16="http://schemas.microsoft.com/office/drawing/2014/main" id="{E9C89F5A-F267-41B5-89F0-C5BCD2DED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8514D137-D621-4E30-B64A-9FC70CF155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63828-B613-4AE1-A93C-5E3519F46157}" type="slidenum">
              <a:rPr lang="en-US" smtClean="0"/>
              <a:t>‹#›</a:t>
            </a:fld>
            <a:endParaRPr lang="en-US"/>
          </a:p>
        </p:txBody>
      </p:sp>
    </p:spTree>
    <p:extLst>
      <p:ext uri="{BB962C8B-B14F-4D97-AF65-F5344CB8AC3E}">
        <p14:creationId xmlns:p14="http://schemas.microsoft.com/office/powerpoint/2010/main" val="851041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player, tiled&#10;&#10;Description automatically generated">
            <a:extLst>
              <a:ext uri="{FF2B5EF4-FFF2-40B4-BE49-F238E27FC236}">
                <a16:creationId xmlns:a16="http://schemas.microsoft.com/office/drawing/2014/main" id="{8B1B3379-69B8-E7E0-0CC9-3CCCCA7000D0}"/>
              </a:ext>
            </a:extLst>
          </p:cNvPr>
          <p:cNvPicPr>
            <a:picLocks noGrp="1" noChangeAspect="1"/>
          </p:cNvPicPr>
          <p:nvPr>
            <p:ph idx="1"/>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b="1000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7DB03CF-C6DC-A3F8-8665-C81D3D0747E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b="1" dirty="0">
                <a:solidFill>
                  <a:srgbClr val="C00000"/>
                </a:solidFill>
                <a:latin typeface="Alte Haas Grotesk" panose="02000503000000020004" pitchFamily="2" charset="0"/>
              </a:rPr>
              <a:t>Hexagonal Architecture </a:t>
            </a:r>
            <a:br>
              <a:rPr lang="en-US" sz="4000" b="1" dirty="0">
                <a:solidFill>
                  <a:srgbClr val="C00000"/>
                </a:solidFill>
                <a:latin typeface="Alte Haas Grotesk" panose="02000503000000020004" pitchFamily="2" charset="0"/>
              </a:rPr>
            </a:br>
            <a:r>
              <a:rPr lang="en-US" sz="4000" b="1" dirty="0">
                <a:solidFill>
                  <a:srgbClr val="C00000"/>
                </a:solidFill>
                <a:latin typeface="Alte Haas Grotesk" panose="02000503000000020004" pitchFamily="2" charset="0"/>
              </a:rPr>
              <a:t>&amp; Beyond</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08F56715-01BF-57E5-7FBC-EBE845C60268}"/>
              </a:ext>
            </a:extLst>
          </p:cNvPr>
          <p:cNvSpPr txBox="1">
            <a:spLocks/>
          </p:cNvSpPr>
          <p:nvPr/>
        </p:nvSpPr>
        <p:spPr>
          <a:xfrm>
            <a:off x="8022020" y="5128171"/>
            <a:ext cx="3852041" cy="973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Alte Haas Grotesk" panose="02000503000000020004" pitchFamily="2" charset="0"/>
              </a:rPr>
              <a:t>Thomas PIERRAIN</a:t>
            </a:r>
          </a:p>
          <a:p>
            <a:pPr algn="ctr"/>
            <a:r>
              <a:rPr lang="en-US" sz="1800" b="1" dirty="0">
                <a:latin typeface="Alte Haas Grotesk" panose="02000503000000020004" pitchFamily="2" charset="0"/>
              </a:rPr>
              <a:t>(use case driven)</a:t>
            </a:r>
          </a:p>
          <a:p>
            <a:pPr algn="ctr"/>
            <a:r>
              <a:rPr lang="en-US" sz="1800" b="1" dirty="0">
                <a:latin typeface="Alte Haas Grotesk" panose="02000503000000020004" pitchFamily="2" charset="0"/>
              </a:rPr>
              <a:t>@tpierrain</a:t>
            </a:r>
          </a:p>
        </p:txBody>
      </p:sp>
      <p:grpSp>
        <p:nvGrpSpPr>
          <p:cNvPr id="7" name="Group 6">
            <a:extLst>
              <a:ext uri="{FF2B5EF4-FFF2-40B4-BE49-F238E27FC236}">
                <a16:creationId xmlns:a16="http://schemas.microsoft.com/office/drawing/2014/main" id="{40DE908B-A6F1-41EC-242B-54CBDCE3A3FB}"/>
              </a:ext>
            </a:extLst>
          </p:cNvPr>
          <p:cNvGrpSpPr/>
          <p:nvPr/>
        </p:nvGrpSpPr>
        <p:grpSpPr>
          <a:xfrm>
            <a:off x="9325741" y="6101693"/>
            <a:ext cx="1244597" cy="369280"/>
            <a:chOff x="8974667" y="6020305"/>
            <a:chExt cx="2209800" cy="655662"/>
          </a:xfrm>
        </p:grpSpPr>
        <p:sp>
          <p:nvSpPr>
            <p:cNvPr id="6" name="Rectangle 5">
              <a:extLst>
                <a:ext uri="{FF2B5EF4-FFF2-40B4-BE49-F238E27FC236}">
                  <a16:creationId xmlns:a16="http://schemas.microsoft.com/office/drawing/2014/main" id="{8F6FCA8A-9AA2-29FB-AD42-A4E2A2198F47}"/>
                </a:ext>
              </a:extLst>
            </p:cNvPr>
            <p:cNvSpPr/>
            <p:nvPr/>
          </p:nvSpPr>
          <p:spPr>
            <a:xfrm>
              <a:off x="8974667" y="6020305"/>
              <a:ext cx="2209800" cy="6556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Office Manager &amp; DAF Externalisé: Une meilleure collaboration dans la  gestion des dépenses grâce à Spendesk">
              <a:extLst>
                <a:ext uri="{FF2B5EF4-FFF2-40B4-BE49-F238E27FC236}">
                  <a16:creationId xmlns:a16="http://schemas.microsoft.com/office/drawing/2014/main" id="{7D3D6B3C-34C7-1614-79EE-52F224B96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3416" y="6119988"/>
              <a:ext cx="1792303" cy="4562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391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DB0304-5FCD-45C4-A786-45DD9BB9BC0E}"/>
              </a:ext>
            </a:extLst>
          </p:cNvPr>
          <p:cNvGrpSpPr/>
          <p:nvPr/>
        </p:nvGrpSpPr>
        <p:grpSpPr>
          <a:xfrm>
            <a:off x="4460914" y="2625393"/>
            <a:ext cx="3164801" cy="2093540"/>
            <a:chOff x="4460914" y="2625393"/>
            <a:chExt cx="3164801" cy="2093540"/>
          </a:xfrm>
        </p:grpSpPr>
        <p:sp>
          <p:nvSpPr>
            <p:cNvPr id="34" name="Hexagon 33">
              <a:extLst>
                <a:ext uri="{FF2B5EF4-FFF2-40B4-BE49-F238E27FC236}">
                  <a16:creationId xmlns:a16="http://schemas.microsoft.com/office/drawing/2014/main" id="{6A6D51E6-CF65-EF02-1DBB-4E90126E0B31}"/>
                </a:ext>
              </a:extLst>
            </p:cNvPr>
            <p:cNvSpPr/>
            <p:nvPr/>
          </p:nvSpPr>
          <p:spPr>
            <a:xfrm>
              <a:off x="4585335"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4836384" y="3112661"/>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6383911" y="3408660"/>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5139688" y="3022566"/>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6170459" y="3022566"/>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5744642" y="2846783"/>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6177702" y="2932649"/>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4713870" y="3458951"/>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5143059" y="3547432"/>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6809727" y="3584443"/>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7419389"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5278188" y="406149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6038576" y="413935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5704004" y="4237281"/>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4926779" y="3810516"/>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4961466" y="26337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86" name="Oval 85">
              <a:extLst>
                <a:ext uri="{FF2B5EF4-FFF2-40B4-BE49-F238E27FC236}">
                  <a16:creationId xmlns:a16="http://schemas.microsoft.com/office/drawing/2014/main" id="{EFB2C063-5C64-7717-7CF4-F13A7821C2FA}"/>
                </a:ext>
              </a:extLst>
            </p:cNvPr>
            <p:cNvSpPr/>
            <p:nvPr/>
          </p:nvSpPr>
          <p:spPr>
            <a:xfrm>
              <a:off x="7010530"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6464392" y="4315141"/>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5711044" y="41584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9" name="Straight Arrow Connector 158">
              <a:extLst>
                <a:ext uri="{FF2B5EF4-FFF2-40B4-BE49-F238E27FC236}">
                  <a16:creationId xmlns:a16="http://schemas.microsoft.com/office/drawing/2014/main" id="{482C9FBF-083C-E03A-1E91-7D0E1A3E8928}"/>
                </a:ext>
              </a:extLst>
            </p:cNvPr>
            <p:cNvCxnSpPr>
              <a:cxnSpLocks/>
            </p:cNvCxnSpPr>
            <p:nvPr/>
          </p:nvCxnSpPr>
          <p:spPr>
            <a:xfrm>
              <a:off x="4460914"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Ports &amp; Adapters</a:t>
            </a:r>
          </a:p>
        </p:txBody>
      </p:sp>
      <p:grpSp>
        <p:nvGrpSpPr>
          <p:cNvPr id="4" name="Group 3">
            <a:extLst>
              <a:ext uri="{FF2B5EF4-FFF2-40B4-BE49-F238E27FC236}">
                <a16:creationId xmlns:a16="http://schemas.microsoft.com/office/drawing/2014/main" id="{27933357-0C22-DF0D-E992-E2FBD5F5AA02}"/>
              </a:ext>
            </a:extLst>
          </p:cNvPr>
          <p:cNvGrpSpPr/>
          <p:nvPr/>
        </p:nvGrpSpPr>
        <p:grpSpPr>
          <a:xfrm>
            <a:off x="1638187" y="2197219"/>
            <a:ext cx="660591" cy="1470859"/>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
        <p:nvSpPr>
          <p:cNvPr id="58" name="TextBox 57">
            <a:extLst>
              <a:ext uri="{FF2B5EF4-FFF2-40B4-BE49-F238E27FC236}">
                <a16:creationId xmlns:a16="http://schemas.microsoft.com/office/drawing/2014/main" id="{C4310008-1AAB-20E4-D325-4A13492AF26D}"/>
              </a:ext>
            </a:extLst>
          </p:cNvPr>
          <p:cNvSpPr txBox="1"/>
          <p:nvPr/>
        </p:nvSpPr>
        <p:spPr>
          <a:xfrm>
            <a:off x="571880" y="3938280"/>
            <a:ext cx="2769754" cy="954107"/>
          </a:xfrm>
          <a:prstGeom prst="rect">
            <a:avLst/>
          </a:prstGeom>
          <a:noFill/>
        </p:spPr>
        <p:txBody>
          <a:bodyPr wrap="square" rtlCol="0" anchor="ctr">
            <a:spAutoFit/>
          </a:bodyPr>
          <a:lstStyle/>
          <a:p>
            <a:pPr algn="ctr"/>
            <a:r>
              <a:rPr lang="en-US" sz="2800" b="1" cap="all" dirty="0">
                <a:latin typeface="Alte Haas Grotesk" panose="02000503000000020004" pitchFamily="2" charset="0"/>
              </a:rPr>
              <a:t>Ports in the domain</a:t>
            </a:r>
          </a:p>
        </p:txBody>
      </p:sp>
    </p:spTree>
    <p:extLst>
      <p:ext uri="{BB962C8B-B14F-4D97-AF65-F5344CB8AC3E}">
        <p14:creationId xmlns:p14="http://schemas.microsoft.com/office/powerpoint/2010/main" val="2922170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4DC0F48-A1C4-AF9B-BC46-522299835CEE}"/>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3871896" y="3112661"/>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5419423" y="3408660"/>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4175200" y="3022566"/>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5205971" y="3022566"/>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4780154" y="2846783"/>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5213214" y="2932649"/>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3749382" y="3458951"/>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4178571" y="3547432"/>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6548237" y="3733320"/>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5845239" y="3584443"/>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6454901"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4313700" y="406149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5074088" y="413935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4739516" y="4237281"/>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3962291" y="3810516"/>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3996978" y="26337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4780154" y="1924149"/>
              <a:ext cx="2045820" cy="307777"/>
            </a:xfrm>
            <a:prstGeom prst="rect">
              <a:avLst/>
            </a:prstGeom>
            <a:noFill/>
          </p:spPr>
          <p:txBody>
            <a:bodyPr wrap="square" rtlCol="0">
              <a:spAutoFit/>
            </a:bodyPr>
            <a:lstStyle/>
            <a:p>
              <a:pPr algn="r"/>
              <a:r>
                <a:rPr lang="en-GB" sz="1400" b="1" cap="all" dirty="0">
                  <a:latin typeface="Alte Haas Grotesk" panose="02000503000000020004" pitchFamily="2" charset="0"/>
                </a:rPr>
                <a:t>Infrastructure</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6139378" y="451902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6046042"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6373095" y="4599975"/>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5499904" y="4315141"/>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4746556" y="41584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B4EA41F1-A440-2F90-8DE8-61CF29EE04C4}"/>
                </a:ext>
              </a:extLst>
            </p:cNvPr>
            <p:cNvSpPr/>
            <p:nvPr/>
          </p:nvSpPr>
          <p:spPr>
            <a:xfrm rot="17820000">
              <a:off x="6825496" y="3698388"/>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web Adapter</a:t>
              </a:r>
              <a:endParaRPr lang="en-GB" sz="900" cap="all" dirty="0">
                <a:solidFill>
                  <a:schemeClr val="tx1"/>
                </a:solidFill>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3496426"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2757713" y="2517497"/>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3492687" y="2670828"/>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gr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Ports &amp; Adapters</a:t>
            </a:r>
          </a:p>
        </p:txBody>
      </p:sp>
      <p:grpSp>
        <p:nvGrpSpPr>
          <p:cNvPr id="4" name="Group 3">
            <a:extLst>
              <a:ext uri="{FF2B5EF4-FFF2-40B4-BE49-F238E27FC236}">
                <a16:creationId xmlns:a16="http://schemas.microsoft.com/office/drawing/2014/main" id="{27933357-0C22-DF0D-E992-E2FBD5F5AA02}"/>
              </a:ext>
            </a:extLst>
          </p:cNvPr>
          <p:cNvGrpSpPr/>
          <p:nvPr/>
        </p:nvGrpSpPr>
        <p:grpSpPr>
          <a:xfrm>
            <a:off x="1638187" y="2197219"/>
            <a:ext cx="660591" cy="1470859"/>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
        <p:nvSpPr>
          <p:cNvPr id="57" name="Rectangle 56">
            <a:extLst>
              <a:ext uri="{FF2B5EF4-FFF2-40B4-BE49-F238E27FC236}">
                <a16:creationId xmlns:a16="http://schemas.microsoft.com/office/drawing/2014/main" id="{A3349801-769A-872D-3FC1-1A90440DBCB8}"/>
              </a:ext>
            </a:extLst>
          </p:cNvPr>
          <p:cNvSpPr/>
          <p:nvPr/>
        </p:nvSpPr>
        <p:spPr>
          <a:xfrm rot="17820000">
            <a:off x="9790100" y="2444752"/>
            <a:ext cx="1499414" cy="993583"/>
          </a:xfrm>
          <a:prstGeom prst="rect">
            <a:avLst/>
          </a:prstGeom>
          <a:solidFill>
            <a:srgbClr val="FFD966"/>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cap="all" dirty="0">
                <a:solidFill>
                  <a:schemeClr val="tx1"/>
                </a:solidFill>
                <a:latin typeface="Alte Haas Grotesk" panose="02000503000000020004" pitchFamily="2" charset="0"/>
              </a:rPr>
              <a:t>Adapter</a:t>
            </a:r>
            <a:endParaRPr lang="en-GB" sz="2000" b="1" cap="all" dirty="0">
              <a:solidFill>
                <a:schemeClr val="tx1"/>
              </a:solidFill>
              <a:latin typeface="Alte Haas Grotesk" panose="02000503000000020004" pitchFamily="2" charset="0"/>
            </a:endParaRPr>
          </a:p>
        </p:txBody>
      </p:sp>
      <p:sp>
        <p:nvSpPr>
          <p:cNvPr id="58" name="TextBox 57">
            <a:extLst>
              <a:ext uri="{FF2B5EF4-FFF2-40B4-BE49-F238E27FC236}">
                <a16:creationId xmlns:a16="http://schemas.microsoft.com/office/drawing/2014/main" id="{C4310008-1AAB-20E4-D325-4A13492AF26D}"/>
              </a:ext>
            </a:extLst>
          </p:cNvPr>
          <p:cNvSpPr txBox="1"/>
          <p:nvPr/>
        </p:nvSpPr>
        <p:spPr>
          <a:xfrm>
            <a:off x="571880" y="3938280"/>
            <a:ext cx="2769754" cy="954107"/>
          </a:xfrm>
          <a:prstGeom prst="rect">
            <a:avLst/>
          </a:prstGeom>
          <a:noFill/>
        </p:spPr>
        <p:txBody>
          <a:bodyPr wrap="square" rtlCol="0" anchor="ctr">
            <a:spAutoFit/>
          </a:bodyPr>
          <a:lstStyle/>
          <a:p>
            <a:pPr algn="ctr"/>
            <a:r>
              <a:rPr lang="en-US" sz="2800" b="1" cap="all" dirty="0">
                <a:latin typeface="Alte Haas Grotesk" panose="02000503000000020004" pitchFamily="2" charset="0"/>
              </a:rPr>
              <a:t>Ports in the domain</a:t>
            </a:r>
          </a:p>
        </p:txBody>
      </p:sp>
      <p:sp>
        <p:nvSpPr>
          <p:cNvPr id="59" name="TextBox 58">
            <a:extLst>
              <a:ext uri="{FF2B5EF4-FFF2-40B4-BE49-F238E27FC236}">
                <a16:creationId xmlns:a16="http://schemas.microsoft.com/office/drawing/2014/main" id="{BE96AEF4-CF93-8037-64BC-FE31A3A5E29F}"/>
              </a:ext>
            </a:extLst>
          </p:cNvPr>
          <p:cNvSpPr txBox="1"/>
          <p:nvPr/>
        </p:nvSpPr>
        <p:spPr>
          <a:xfrm>
            <a:off x="9119069" y="3938280"/>
            <a:ext cx="2769754" cy="954107"/>
          </a:xfrm>
          <a:prstGeom prst="rect">
            <a:avLst/>
          </a:prstGeom>
          <a:noFill/>
        </p:spPr>
        <p:txBody>
          <a:bodyPr wrap="square" rtlCol="0" anchor="ctr">
            <a:spAutoFit/>
          </a:bodyPr>
          <a:lstStyle/>
          <a:p>
            <a:pPr algn="ctr"/>
            <a:r>
              <a:rPr lang="en-US" sz="2800" b="1" cap="all" dirty="0">
                <a:latin typeface="Alte Haas Grotesk" panose="02000503000000020004" pitchFamily="2" charset="0"/>
              </a:rPr>
              <a:t>Adapters in the infra</a:t>
            </a:r>
          </a:p>
        </p:txBody>
      </p:sp>
    </p:spTree>
    <p:extLst>
      <p:ext uri="{BB962C8B-B14F-4D97-AF65-F5344CB8AC3E}">
        <p14:creationId xmlns:p14="http://schemas.microsoft.com/office/powerpoint/2010/main" val="310272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646331"/>
          </a:xfrm>
          <a:prstGeom prst="rect">
            <a:avLst/>
          </a:prstGeom>
          <a:noFill/>
        </p:spPr>
        <p:txBody>
          <a:bodyPr wrap="square" rtlCol="0" anchor="t">
            <a:spAutoFit/>
          </a:bodyPr>
          <a:lstStyle/>
          <a:p>
            <a:pPr algn="r"/>
            <a:r>
              <a:rPr lang="en-US" sz="3600" b="1" cap="all" dirty="0">
                <a:solidFill>
                  <a:srgbClr val="C00000"/>
                </a:solidFill>
                <a:latin typeface="Alte Haas Grotesk" panose="02000503000000020004" pitchFamily="2" charset="0"/>
              </a:rPr>
              <a:t> dependencies Always towards the inside</a:t>
            </a:r>
          </a:p>
        </p:txBody>
      </p:sp>
      <p:grpSp>
        <p:nvGrpSpPr>
          <p:cNvPr id="3" name="Group 2">
            <a:extLst>
              <a:ext uri="{FF2B5EF4-FFF2-40B4-BE49-F238E27FC236}">
                <a16:creationId xmlns:a16="http://schemas.microsoft.com/office/drawing/2014/main" id="{846A2365-9234-DC11-EB6F-49C212AC8260}"/>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latin typeface="Alte Haas Grotesk" panose="02000503000000020004" pitchFamily="2" charset="0"/>
                </a:rPr>
                <a:t>Domain</a:t>
              </a:r>
            </a:p>
          </p:txBody>
        </p:sp>
      </p:grpSp>
      <p:cxnSp>
        <p:nvCxnSpPr>
          <p:cNvPr id="8" name="Straight Arrow Connector 7">
            <a:extLst>
              <a:ext uri="{FF2B5EF4-FFF2-40B4-BE49-F238E27FC236}">
                <a16:creationId xmlns:a16="http://schemas.microsoft.com/office/drawing/2014/main" id="{03FA50B5-D189-DE93-9F8D-0138970994D5}"/>
              </a:ext>
            </a:extLst>
          </p:cNvPr>
          <p:cNvCxnSpPr>
            <a:cxnSpLocks/>
          </p:cNvCxnSpPr>
          <p:nvPr/>
        </p:nvCxnSpPr>
        <p:spPr>
          <a:xfrm flipV="1">
            <a:off x="3466408" y="4255637"/>
            <a:ext cx="1200912" cy="463296"/>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83F0AA-B74A-C32B-6B48-9F1EEC0A37E3}"/>
              </a:ext>
            </a:extLst>
          </p:cNvPr>
          <p:cNvCxnSpPr>
            <a:cxnSpLocks/>
          </p:cNvCxnSpPr>
          <p:nvPr/>
        </p:nvCxnSpPr>
        <p:spPr>
          <a:xfrm flipH="1" flipV="1">
            <a:off x="7501218" y="4255637"/>
            <a:ext cx="1200912" cy="463296"/>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1FA5AE-BF0F-B7A9-A79E-B783A0495844}"/>
              </a:ext>
            </a:extLst>
          </p:cNvPr>
          <p:cNvCxnSpPr>
            <a:cxnSpLocks/>
          </p:cNvCxnSpPr>
          <p:nvPr/>
        </p:nvCxnSpPr>
        <p:spPr>
          <a:xfrm>
            <a:off x="3508920" y="2406142"/>
            <a:ext cx="1200912" cy="463296"/>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4CDC43-2DED-3170-D67C-E610D5CD529E}"/>
              </a:ext>
            </a:extLst>
          </p:cNvPr>
          <p:cNvCxnSpPr>
            <a:cxnSpLocks/>
          </p:cNvCxnSpPr>
          <p:nvPr/>
        </p:nvCxnSpPr>
        <p:spPr>
          <a:xfrm flipH="1">
            <a:off x="7543730" y="2406142"/>
            <a:ext cx="1200912" cy="463296"/>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17E14D-A866-2BD2-A6A0-0CF1F4B01C6B}"/>
              </a:ext>
            </a:extLst>
          </p:cNvPr>
          <p:cNvSpPr txBox="1"/>
          <p:nvPr/>
        </p:nvSpPr>
        <p:spPr>
          <a:xfrm>
            <a:off x="1924855" y="5567340"/>
            <a:ext cx="9759145" cy="954107"/>
          </a:xfrm>
          <a:prstGeom prst="rect">
            <a:avLst/>
          </a:prstGeom>
          <a:noFill/>
        </p:spPr>
        <p:txBody>
          <a:bodyPr wrap="square" rtlCol="0" anchor="t">
            <a:spAutoFit/>
          </a:bodyPr>
          <a:lstStyle/>
          <a:p>
            <a:pPr algn="r"/>
            <a:r>
              <a:rPr lang="en-US" sz="2800" b="1" cap="all" dirty="0">
                <a:latin typeface="Alte Haas Grotesk" panose="02000503000000020004" pitchFamily="2" charset="0"/>
              </a:rPr>
              <a:t> Dependency inversion principle</a:t>
            </a:r>
          </a:p>
          <a:p>
            <a:pPr algn="r"/>
            <a:r>
              <a:rPr lang="en-US" sz="2800" b="1" cap="all" dirty="0">
                <a:latin typeface="Alte Haas Grotesk" panose="02000503000000020004" pitchFamily="2" charset="0"/>
              </a:rPr>
              <a:t>A.k.a. Configurable dependencies</a:t>
            </a:r>
          </a:p>
        </p:txBody>
      </p:sp>
      <p:sp>
        <p:nvSpPr>
          <p:cNvPr id="14" name="TextBox 13">
            <a:extLst>
              <a:ext uri="{FF2B5EF4-FFF2-40B4-BE49-F238E27FC236}">
                <a16:creationId xmlns:a16="http://schemas.microsoft.com/office/drawing/2014/main" id="{A7B76032-0EDE-7371-C9E6-691AD902CF1E}"/>
              </a:ext>
            </a:extLst>
          </p:cNvPr>
          <p:cNvSpPr txBox="1"/>
          <p:nvPr/>
        </p:nvSpPr>
        <p:spPr>
          <a:xfrm>
            <a:off x="4709832" y="1978246"/>
            <a:ext cx="3048000" cy="461665"/>
          </a:xfrm>
          <a:prstGeom prst="rect">
            <a:avLst/>
          </a:prstGeom>
          <a:noFill/>
        </p:spPr>
        <p:txBody>
          <a:bodyPr wrap="square">
            <a:spAutoFit/>
          </a:bodyPr>
          <a:lstStyle/>
          <a:p>
            <a:pPr algn="r"/>
            <a:r>
              <a:rPr lang="en-GB" sz="2400" b="1" cap="all" dirty="0">
                <a:solidFill>
                  <a:srgbClr val="7030A0"/>
                </a:solidFill>
                <a:latin typeface="Alte Haas Grotesk" panose="02000503000000020004" pitchFamily="2" charset="0"/>
              </a:rPr>
              <a:t>Infra</a:t>
            </a:r>
          </a:p>
        </p:txBody>
      </p:sp>
    </p:spTree>
    <p:extLst>
      <p:ext uri="{BB962C8B-B14F-4D97-AF65-F5344CB8AC3E}">
        <p14:creationId xmlns:p14="http://schemas.microsoft.com/office/powerpoint/2010/main" val="2620442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deeply asymmetrical</a:t>
            </a:r>
          </a:p>
        </p:txBody>
      </p:sp>
      <p:grpSp>
        <p:nvGrpSpPr>
          <p:cNvPr id="7" name="Group 6">
            <a:extLst>
              <a:ext uri="{FF2B5EF4-FFF2-40B4-BE49-F238E27FC236}">
                <a16:creationId xmlns:a16="http://schemas.microsoft.com/office/drawing/2014/main" id="{7B33E575-B228-59FC-3930-DF536D7D962F}"/>
              </a:ext>
            </a:extLst>
          </p:cNvPr>
          <p:cNvGrpSpPr/>
          <p:nvPr/>
        </p:nvGrpSpPr>
        <p:grpSpPr>
          <a:xfrm>
            <a:off x="3508920" y="1170432"/>
            <a:ext cx="5174160" cy="4949952"/>
            <a:chOff x="2544432" y="1170432"/>
            <a:chExt cx="5174160" cy="4949952"/>
          </a:xfrm>
        </p:grpSpPr>
        <p:sp>
          <p:nvSpPr>
            <p:cNvPr id="35" name="Hexagon 34">
              <a:extLst>
                <a:ext uri="{FF2B5EF4-FFF2-40B4-BE49-F238E27FC236}">
                  <a16:creationId xmlns:a16="http://schemas.microsoft.com/office/drawing/2014/main" id="{33B14C1D-1A7E-737A-1CCD-C4EC7DED6FA1}"/>
                </a:ext>
              </a:extLst>
            </p:cNvPr>
            <p:cNvSpPr/>
            <p:nvPr/>
          </p:nvSpPr>
          <p:spPr>
            <a:xfrm>
              <a:off x="2544432" y="1864001"/>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Box 1">
              <a:extLst>
                <a:ext uri="{FF2B5EF4-FFF2-40B4-BE49-F238E27FC236}">
                  <a16:creationId xmlns:a16="http://schemas.microsoft.com/office/drawing/2014/main" id="{4ED746AF-3D73-002D-4C66-4F3AB1AD0167}"/>
                </a:ext>
              </a:extLst>
            </p:cNvPr>
            <p:cNvSpPr txBox="1"/>
            <p:nvPr/>
          </p:nvSpPr>
          <p:spPr>
            <a:xfrm>
              <a:off x="2641233" y="3414576"/>
              <a:ext cx="2471230" cy="954107"/>
            </a:xfrm>
            <a:prstGeom prst="rect">
              <a:avLst/>
            </a:prstGeom>
            <a:noFill/>
          </p:spPr>
          <p:txBody>
            <a:bodyPr wrap="square" rtlCol="0">
              <a:spAutoFit/>
            </a:bodyPr>
            <a:lstStyle/>
            <a:p>
              <a:pPr algn="ctr"/>
              <a:r>
                <a:rPr lang="en-US" sz="2400" b="1" cap="all" dirty="0">
                  <a:latin typeface="Alte Haas Grotesk" panose="02000503000000020004" pitchFamily="2" charset="0"/>
                </a:rPr>
                <a:t>Left-side</a:t>
              </a:r>
            </a:p>
            <a:p>
              <a:pPr algn="ctr"/>
              <a:r>
                <a:rPr lang="en-US" sz="1600" b="1" cap="all" dirty="0">
                  <a:solidFill>
                    <a:schemeClr val="tx2"/>
                  </a:solidFill>
                  <a:latin typeface="Alte Haas Grotesk" panose="02000503000000020004" pitchFamily="2" charset="0"/>
                </a:rPr>
                <a:t>(primary)</a:t>
              </a:r>
            </a:p>
            <a:p>
              <a:pPr algn="ctr"/>
              <a:r>
                <a:rPr lang="en-US" sz="1600" b="1" cap="all" dirty="0">
                  <a:solidFill>
                    <a:schemeClr val="tx2"/>
                  </a:solidFill>
                  <a:latin typeface="Alte Haas Grotesk" panose="02000503000000020004" pitchFamily="2" charset="0"/>
                </a:rPr>
                <a:t>(driver)</a:t>
              </a:r>
              <a:endParaRPr lang="en-US" sz="2400" b="1" cap="all" dirty="0">
                <a:solidFill>
                  <a:schemeClr val="tx2"/>
                </a:solidFill>
                <a:latin typeface="Alte Haas Grotesk" panose="02000503000000020004" pitchFamily="2" charset="0"/>
              </a:endParaRPr>
            </a:p>
          </p:txBody>
        </p:sp>
        <p:cxnSp>
          <p:nvCxnSpPr>
            <p:cNvPr id="4" name="Straight Connector 3">
              <a:extLst>
                <a:ext uri="{FF2B5EF4-FFF2-40B4-BE49-F238E27FC236}">
                  <a16:creationId xmlns:a16="http://schemas.microsoft.com/office/drawing/2014/main" id="{DF4FF7F7-B50C-78A0-8E78-9D2536647B58}"/>
                </a:ext>
              </a:extLst>
            </p:cNvPr>
            <p:cNvCxnSpPr>
              <a:cxnSpLocks/>
            </p:cNvCxnSpPr>
            <p:nvPr/>
          </p:nvCxnSpPr>
          <p:spPr>
            <a:xfrm>
              <a:off x="5131512" y="1170432"/>
              <a:ext cx="0" cy="4949952"/>
            </a:xfrm>
            <a:prstGeom prst="line">
              <a:avLst/>
            </a:prstGeom>
            <a:ln w="603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9490E8-7CE6-F71A-7F60-8930B2B9CAAD}"/>
                </a:ext>
              </a:extLst>
            </p:cNvPr>
            <p:cNvSpPr txBox="1"/>
            <p:nvPr/>
          </p:nvSpPr>
          <p:spPr>
            <a:xfrm>
              <a:off x="5131512" y="3414576"/>
              <a:ext cx="242752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cap="all" dirty="0">
                  <a:latin typeface="Alte Haas Grotesk" panose="02000503000000020004" pitchFamily="2" charset="0"/>
                </a:rPr>
                <a:t>Right-side</a:t>
              </a:r>
              <a:br>
                <a:rPr lang="en-US" sz="2400" b="1" cap="all" dirty="0">
                  <a:latin typeface="Alte Haas Grotesk" panose="02000503000000020004" pitchFamily="2" charset="0"/>
                </a:rPr>
              </a:br>
              <a:r>
                <a:rPr kumimoji="0" lang="en-US" sz="1600" b="1" i="0" u="none" strike="noStrike" kern="1200" cap="all" spc="0" normalizeH="0" baseline="0" noProof="0" dirty="0">
                  <a:ln>
                    <a:noFill/>
                  </a:ln>
                  <a:solidFill>
                    <a:srgbClr val="44546A"/>
                  </a:solidFill>
                  <a:effectLst/>
                  <a:uLnTx/>
                  <a:uFillTx/>
                  <a:latin typeface="Alte Haas Grotesk" panose="02000503000000020004" pitchFamily="2" charset="0"/>
                  <a:ea typeface="+mn-ea"/>
                  <a:cs typeface="+mn-cs"/>
                </a:rPr>
                <a:t>(secondary)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0" normalizeH="0" baseline="0" noProof="0" dirty="0">
                  <a:ln>
                    <a:noFill/>
                  </a:ln>
                  <a:solidFill>
                    <a:srgbClr val="44546A"/>
                  </a:solidFill>
                  <a:effectLst/>
                  <a:uLnTx/>
                  <a:uFillTx/>
                  <a:latin typeface="Alte Haas Grotesk" panose="02000503000000020004" pitchFamily="2" charset="0"/>
                  <a:ea typeface="+mn-ea"/>
                  <a:cs typeface="+mn-cs"/>
                </a:rPr>
                <a:t>(driven)</a:t>
              </a:r>
              <a:endParaRPr kumimoji="0" lang="en-US" sz="2400" b="1" i="0" u="none" strike="noStrike" kern="1200" cap="all" spc="0" normalizeH="0" baseline="0" noProof="0" dirty="0">
                <a:ln>
                  <a:noFill/>
                </a:ln>
                <a:solidFill>
                  <a:srgbClr val="44546A"/>
                </a:solidFill>
                <a:effectLst/>
                <a:uLnTx/>
                <a:uFillTx/>
                <a:latin typeface="Alte Haas Grotesk" panose="02000503000000020004" pitchFamily="2" charset="0"/>
                <a:ea typeface="+mn-ea"/>
                <a:cs typeface="+mn-cs"/>
              </a:endParaRPr>
            </a:p>
            <a:p>
              <a:pPr algn="ctr"/>
              <a:endParaRPr lang="en-US" sz="2400" b="1" cap="all" dirty="0">
                <a:latin typeface="Alte Haas Grotesk" panose="02000503000000020004" pitchFamily="2" charset="0"/>
              </a:endParaRPr>
            </a:p>
          </p:txBody>
        </p:sp>
      </p:grpSp>
      <p:sp>
        <p:nvSpPr>
          <p:cNvPr id="5" name="TextBox 4">
            <a:extLst>
              <a:ext uri="{FF2B5EF4-FFF2-40B4-BE49-F238E27FC236}">
                <a16:creationId xmlns:a16="http://schemas.microsoft.com/office/drawing/2014/main" id="{3370882E-05F6-5351-A72F-55738E742E1E}"/>
              </a:ext>
            </a:extLst>
          </p:cNvPr>
          <p:cNvSpPr txBox="1"/>
          <p:nvPr/>
        </p:nvSpPr>
        <p:spPr>
          <a:xfrm>
            <a:off x="890290" y="2922133"/>
            <a:ext cx="768096" cy="1446550"/>
          </a:xfrm>
          <a:prstGeom prst="rect">
            <a:avLst/>
          </a:prstGeom>
          <a:noFill/>
        </p:spPr>
        <p:txBody>
          <a:bodyPr wrap="square" rtlCol="0">
            <a:spAutoFit/>
          </a:bodyPr>
          <a:lstStyle/>
          <a:p>
            <a:r>
              <a:rPr lang="fr-FR" sz="8800" dirty="0"/>
              <a:t>👻</a:t>
            </a:r>
            <a:endParaRPr lang="en-US" sz="8800" dirty="0"/>
          </a:p>
        </p:txBody>
      </p:sp>
      <p:sp>
        <p:nvSpPr>
          <p:cNvPr id="8" name="TextBox 7">
            <a:extLst>
              <a:ext uri="{FF2B5EF4-FFF2-40B4-BE49-F238E27FC236}">
                <a16:creationId xmlns:a16="http://schemas.microsoft.com/office/drawing/2014/main" id="{A4F4CA44-310D-2CF1-4C16-354289332F63}"/>
              </a:ext>
            </a:extLst>
          </p:cNvPr>
          <p:cNvSpPr txBox="1"/>
          <p:nvPr/>
        </p:nvSpPr>
        <p:spPr>
          <a:xfrm>
            <a:off x="999593" y="4279548"/>
            <a:ext cx="1358798" cy="523220"/>
          </a:xfrm>
          <a:prstGeom prst="rect">
            <a:avLst/>
          </a:prstGeom>
          <a:noFill/>
        </p:spPr>
        <p:txBody>
          <a:bodyPr wrap="square" rtlCol="0" anchor="ctr">
            <a:spAutoFit/>
          </a:bodyPr>
          <a:lstStyle/>
          <a:p>
            <a:pPr algn="ctr"/>
            <a:r>
              <a:rPr lang="en-US" sz="2800" b="1" cap="all" dirty="0">
                <a:latin typeface="Alte Haas Grotesk" panose="02000503000000020004" pitchFamily="2" charset="0"/>
              </a:rPr>
              <a:t>user</a:t>
            </a:r>
          </a:p>
        </p:txBody>
      </p:sp>
      <p:cxnSp>
        <p:nvCxnSpPr>
          <p:cNvPr id="11" name="Straight Arrow Connector 10">
            <a:extLst>
              <a:ext uri="{FF2B5EF4-FFF2-40B4-BE49-F238E27FC236}">
                <a16:creationId xmlns:a16="http://schemas.microsoft.com/office/drawing/2014/main" id="{B513D08B-B977-ED31-A09D-98CB2EF43DD6}"/>
              </a:ext>
            </a:extLst>
          </p:cNvPr>
          <p:cNvCxnSpPr>
            <a:cxnSpLocks/>
          </p:cNvCxnSpPr>
          <p:nvPr/>
        </p:nvCxnSpPr>
        <p:spPr>
          <a:xfrm>
            <a:off x="2621280" y="3645408"/>
            <a:ext cx="719328" cy="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CE4E9-337E-CD0C-EDF3-EC5209EDBB36}"/>
              </a:ext>
            </a:extLst>
          </p:cNvPr>
          <p:cNvCxnSpPr>
            <a:cxnSpLocks/>
          </p:cNvCxnSpPr>
          <p:nvPr/>
        </p:nvCxnSpPr>
        <p:spPr>
          <a:xfrm>
            <a:off x="8845296" y="3645408"/>
            <a:ext cx="1152144" cy="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2249EF-AC41-1445-F009-38ECDF554912}"/>
              </a:ext>
            </a:extLst>
          </p:cNvPr>
          <p:cNvSpPr txBox="1"/>
          <p:nvPr/>
        </p:nvSpPr>
        <p:spPr>
          <a:xfrm>
            <a:off x="9726840" y="2675912"/>
            <a:ext cx="2233512" cy="1938992"/>
          </a:xfrm>
          <a:prstGeom prst="rect">
            <a:avLst/>
          </a:prstGeom>
          <a:noFill/>
        </p:spPr>
        <p:txBody>
          <a:bodyPr wrap="square" rtlCol="0" anchor="ctr">
            <a:spAutoFit/>
          </a:bodyPr>
          <a:lstStyle/>
          <a:p>
            <a:pPr algn="ctr"/>
            <a:r>
              <a:rPr lang="en-US" sz="2000" b="1" cap="all" dirty="0">
                <a:latin typeface="Alte Haas Grotesk" panose="02000503000000020004" pitchFamily="2" charset="0"/>
              </a:rPr>
              <a:t>Data stores</a:t>
            </a:r>
          </a:p>
          <a:p>
            <a:pPr algn="ctr"/>
            <a:endParaRPr lang="en-US" sz="2000" b="1" cap="all" dirty="0">
              <a:latin typeface="Alte Haas Grotesk" panose="02000503000000020004" pitchFamily="2" charset="0"/>
            </a:endParaRPr>
          </a:p>
          <a:p>
            <a:pPr algn="ctr"/>
            <a:r>
              <a:rPr lang="en-US" sz="2000" b="1" cap="all" dirty="0">
                <a:latin typeface="Alte Haas Grotesk" panose="02000503000000020004" pitchFamily="2" charset="0"/>
              </a:rPr>
              <a:t>External systems</a:t>
            </a:r>
          </a:p>
          <a:p>
            <a:pPr algn="ctr"/>
            <a:endParaRPr lang="en-US" sz="2000" b="1" cap="all" dirty="0">
              <a:latin typeface="Alte Haas Grotesk" panose="02000503000000020004" pitchFamily="2" charset="0"/>
            </a:endParaRPr>
          </a:p>
          <a:p>
            <a:pPr algn="ctr"/>
            <a:r>
              <a:rPr lang="en-US" sz="2000" b="1" cap="all" dirty="0">
                <a:latin typeface="Alte Haas Grotesk" panose="02000503000000020004" pitchFamily="2" charset="0"/>
              </a:rPr>
              <a:t>APIs</a:t>
            </a:r>
          </a:p>
        </p:txBody>
      </p:sp>
    </p:spTree>
    <p:extLst>
      <p:ext uri="{BB962C8B-B14F-4D97-AF65-F5344CB8AC3E}">
        <p14:creationId xmlns:p14="http://schemas.microsoft.com/office/powerpoint/2010/main" val="1537419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4DC0F48-A1C4-AF9B-BC46-522299835CEE}"/>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3871896" y="3112661"/>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5419423" y="3408660"/>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4412183" y="3022566"/>
              <a:ext cx="367971" cy="58333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5205971" y="3022566"/>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4780154" y="2846783"/>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5213214" y="2932649"/>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3730598" y="3430120"/>
              <a:ext cx="681585"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700" b="1" dirty="0">
                  <a:solidFill>
                    <a:schemeClr val="tx1"/>
                  </a:solidFill>
                </a:rPr>
                <a:t>“implements”</a:t>
              </a:r>
            </a:p>
          </p:txBody>
        </p:sp>
        <p:sp>
          <p:nvSpPr>
            <p:cNvPr id="49" name="Diamond 48">
              <a:extLst>
                <a:ext uri="{FF2B5EF4-FFF2-40B4-BE49-F238E27FC236}">
                  <a16:creationId xmlns:a16="http://schemas.microsoft.com/office/drawing/2014/main" id="{BC214A87-C3D5-FF0B-97DE-4DA23A95B490}"/>
                </a:ext>
              </a:extLst>
            </p:cNvPr>
            <p:cNvSpPr/>
            <p:nvPr/>
          </p:nvSpPr>
          <p:spPr>
            <a:xfrm>
              <a:off x="4421314" y="3519792"/>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6548237" y="3733320"/>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5845239" y="3584443"/>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6454901"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4313700" y="406149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5074088" y="413935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4739516" y="4237281"/>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4071391" y="3781685"/>
              <a:ext cx="242309" cy="45559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3996978" y="26337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4780154" y="1924149"/>
              <a:ext cx="2045820" cy="307777"/>
            </a:xfrm>
            <a:prstGeom prst="rect">
              <a:avLst/>
            </a:prstGeom>
            <a:noFill/>
          </p:spPr>
          <p:txBody>
            <a:bodyPr wrap="square" rtlCol="0">
              <a:spAutoFit/>
            </a:bodyPr>
            <a:lstStyle/>
            <a:p>
              <a:pPr algn="r"/>
              <a:r>
                <a:rPr lang="en-GB" sz="1400" b="1" cap="all" dirty="0">
                  <a:latin typeface="Alte Haas Grotesk" panose="02000503000000020004" pitchFamily="2" charset="0"/>
                </a:rPr>
                <a:t>Infrastructure</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6139378" y="451902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6046042"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6373095" y="4599975"/>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solidFill>
                    <a:srgbClr val="C00000"/>
                  </a:solidFill>
                </a:rPr>
                <a:t>« </a:t>
              </a:r>
              <a:r>
                <a:rPr lang="fr-FR" sz="700" b="1" dirty="0" err="1">
                  <a:solidFill>
                    <a:srgbClr val="C00000"/>
                  </a:solidFill>
                </a:rPr>
                <a:t>implements</a:t>
              </a:r>
              <a:r>
                <a:rPr lang="fr-FR" sz="700" b="1" dirty="0">
                  <a:solidFill>
                    <a:srgbClr val="C00000"/>
                  </a:solidFill>
                </a:rPr>
                <a:t> »</a:t>
              </a:r>
            </a:p>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5499904" y="4315141"/>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4746556" y="41584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B4EA41F1-A440-2F90-8DE8-61CF29EE04C4}"/>
                </a:ext>
              </a:extLst>
            </p:cNvPr>
            <p:cNvSpPr/>
            <p:nvPr/>
          </p:nvSpPr>
          <p:spPr>
            <a:xfrm rot="17820000">
              <a:off x="6825496" y="3698388"/>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C00000"/>
                  </a:solidFill>
                </a:rPr>
                <a:t>« </a:t>
              </a:r>
              <a:r>
                <a:rPr lang="fr-FR" sz="600" b="1" dirty="0" err="1">
                  <a:solidFill>
                    <a:srgbClr val="C00000"/>
                  </a:solidFill>
                </a:rPr>
                <a:t>implements</a:t>
              </a:r>
              <a:r>
                <a:rPr lang="fr-FR" sz="600" b="1" dirty="0">
                  <a:solidFill>
                    <a:srgbClr val="C00000"/>
                  </a:solidFill>
                </a:rPr>
                <a:t> »</a:t>
              </a:r>
            </a:p>
            <a:p>
              <a:pPr algn="ctr"/>
              <a:r>
                <a:rPr lang="fr-FR" sz="800" cap="all" dirty="0">
                  <a:solidFill>
                    <a:schemeClr val="tx1"/>
                  </a:solidFill>
                </a:rPr>
                <a:t>Auditorium </a:t>
              </a:r>
              <a:r>
                <a:rPr lang="fr-FR" sz="800" cap="all" dirty="0" err="1">
                  <a:solidFill>
                    <a:schemeClr val="tx1"/>
                  </a:solidFill>
                </a:rPr>
                <a:t>seating</a:t>
              </a:r>
              <a:r>
                <a:rPr lang="fr-FR" sz="800" cap="all" dirty="0">
                  <a:solidFill>
                    <a:schemeClr val="tx1"/>
                  </a:solidFill>
                </a:rPr>
                <a:t> web Adapter</a:t>
              </a:r>
              <a:endParaRPr lang="en-GB" sz="800" cap="all" dirty="0">
                <a:solidFill>
                  <a:schemeClr val="tx1"/>
                </a:solidFill>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3496426"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2757713" y="2517497"/>
              <a:ext cx="1086095" cy="437786"/>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3445482" y="2724592"/>
              <a:ext cx="618793" cy="215444"/>
            </a:xfrm>
            <a:prstGeom prst="rect">
              <a:avLst/>
            </a:prstGeom>
            <a:noFill/>
          </p:spPr>
          <p:txBody>
            <a:bodyPr wrap="square" rtlCol="0">
              <a:spAutoFit/>
            </a:bodyPr>
            <a:lstStyle/>
            <a:p>
              <a:pPr algn="ctr"/>
              <a:r>
                <a:rPr lang="fr-FR" sz="800" b="1" dirty="0">
                  <a:solidFill>
                    <a:srgbClr val="C00000"/>
                  </a:solidFill>
                  <a:latin typeface="Alte Haas Grotesk" panose="02000503000000020004" pitchFamily="2" charset="0"/>
                </a:rPr>
                <a:t>« uses »</a:t>
              </a:r>
              <a:endParaRPr lang="en-GB" sz="800" b="1" dirty="0">
                <a:solidFill>
                  <a:srgbClr val="C00000"/>
                </a:solidFill>
                <a:latin typeface="Alte Haas Grotesk" panose="02000503000000020004" pitchFamily="2" charset="0"/>
              </a:endParaRPr>
            </a:p>
          </p:txBody>
        </p:sp>
      </p:gr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1569660"/>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deeply asymmetrical</a:t>
            </a:r>
          </a:p>
          <a:p>
            <a:pPr algn="r"/>
            <a:endParaRPr lang="en-US" sz="4800" b="1" cap="all" dirty="0">
              <a:solidFill>
                <a:srgbClr val="C00000"/>
              </a:solidFill>
              <a:latin typeface="Alte Haas Grotesk" panose="02000503000000020004" pitchFamily="2" charset="0"/>
            </a:endParaRPr>
          </a:p>
        </p:txBody>
      </p:sp>
      <p:grpSp>
        <p:nvGrpSpPr>
          <p:cNvPr id="24" name="Group 23">
            <a:extLst>
              <a:ext uri="{FF2B5EF4-FFF2-40B4-BE49-F238E27FC236}">
                <a16:creationId xmlns:a16="http://schemas.microsoft.com/office/drawing/2014/main" id="{62E348E0-95AA-E1A9-C94B-D5947EAE3A3B}"/>
              </a:ext>
            </a:extLst>
          </p:cNvPr>
          <p:cNvGrpSpPr/>
          <p:nvPr/>
        </p:nvGrpSpPr>
        <p:grpSpPr>
          <a:xfrm>
            <a:off x="341511" y="4718933"/>
            <a:ext cx="2769754" cy="1799360"/>
            <a:chOff x="341511" y="4718933"/>
            <a:chExt cx="2769754" cy="1799360"/>
          </a:xfrm>
        </p:grpSpPr>
        <p:sp>
          <p:nvSpPr>
            <p:cNvPr id="75" name="TextBox 74">
              <a:extLst>
                <a:ext uri="{FF2B5EF4-FFF2-40B4-BE49-F238E27FC236}">
                  <a16:creationId xmlns:a16="http://schemas.microsoft.com/office/drawing/2014/main" id="{65EFF98C-B995-A4F8-EC19-22345C2D0686}"/>
                </a:ext>
              </a:extLst>
            </p:cNvPr>
            <p:cNvSpPr txBox="1"/>
            <p:nvPr/>
          </p:nvSpPr>
          <p:spPr>
            <a:xfrm>
              <a:off x="381094" y="4718933"/>
              <a:ext cx="2690589" cy="1799360"/>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6" name="Group 15">
              <a:extLst>
                <a:ext uri="{FF2B5EF4-FFF2-40B4-BE49-F238E27FC236}">
                  <a16:creationId xmlns:a16="http://schemas.microsoft.com/office/drawing/2014/main" id="{4B9745AB-5849-07E2-B15A-F51F3F5DF45A}"/>
                </a:ext>
              </a:extLst>
            </p:cNvPr>
            <p:cNvGrpSpPr/>
            <p:nvPr/>
          </p:nvGrpSpPr>
          <p:grpSpPr>
            <a:xfrm>
              <a:off x="341511" y="4946449"/>
              <a:ext cx="2769754" cy="1294675"/>
              <a:chOff x="341511" y="4946449"/>
              <a:chExt cx="2769754" cy="1294675"/>
            </a:xfrm>
          </p:grpSpPr>
          <p:grpSp>
            <p:nvGrpSpPr>
              <p:cNvPr id="4" name="Group 3">
                <a:extLst>
                  <a:ext uri="{FF2B5EF4-FFF2-40B4-BE49-F238E27FC236}">
                    <a16:creationId xmlns:a16="http://schemas.microsoft.com/office/drawing/2014/main" id="{27933357-0C22-DF0D-E992-E2FBD5F5AA02}"/>
                  </a:ext>
                </a:extLst>
              </p:cNvPr>
              <p:cNvGrpSpPr/>
              <p:nvPr/>
            </p:nvGrpSpPr>
            <p:grpSpPr>
              <a:xfrm>
                <a:off x="1509395" y="4946449"/>
                <a:ext cx="333215" cy="741930"/>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58" name="TextBox 57">
                <a:extLst>
                  <a:ext uri="{FF2B5EF4-FFF2-40B4-BE49-F238E27FC236}">
                    <a16:creationId xmlns:a16="http://schemas.microsoft.com/office/drawing/2014/main" id="{C4310008-1AAB-20E4-D325-4A13492AF26D}"/>
                  </a:ext>
                </a:extLst>
              </p:cNvPr>
              <p:cNvSpPr txBox="1"/>
              <p:nvPr/>
            </p:nvSpPr>
            <p:spPr>
              <a:xfrm>
                <a:off x="341511" y="5902570"/>
                <a:ext cx="2769754" cy="338554"/>
              </a:xfrm>
              <a:prstGeom prst="rect">
                <a:avLst/>
              </a:prstGeom>
              <a:noFill/>
            </p:spPr>
            <p:txBody>
              <a:bodyPr wrap="square" rtlCol="0" anchor="ctr">
                <a:spAutoFit/>
              </a:bodyPr>
              <a:lstStyle/>
              <a:p>
                <a:pPr algn="ctr"/>
                <a:r>
                  <a:rPr lang="en-US" sz="1600" b="1" cap="all" dirty="0">
                    <a:latin typeface="Alte Haas Grotesk" panose="02000503000000020004" pitchFamily="2" charset="0"/>
                  </a:rPr>
                  <a:t>Left-side Ports</a:t>
                </a:r>
              </a:p>
            </p:txBody>
          </p:sp>
        </p:grpSp>
      </p:grpSp>
      <p:grpSp>
        <p:nvGrpSpPr>
          <p:cNvPr id="25" name="Group 24">
            <a:extLst>
              <a:ext uri="{FF2B5EF4-FFF2-40B4-BE49-F238E27FC236}">
                <a16:creationId xmlns:a16="http://schemas.microsoft.com/office/drawing/2014/main" id="{D84129EB-2D9E-2D59-8B3C-7877A3E96595}"/>
              </a:ext>
            </a:extLst>
          </p:cNvPr>
          <p:cNvGrpSpPr/>
          <p:nvPr/>
        </p:nvGrpSpPr>
        <p:grpSpPr>
          <a:xfrm>
            <a:off x="343997" y="416984"/>
            <a:ext cx="2690589" cy="2745836"/>
            <a:chOff x="343997" y="416984"/>
            <a:chExt cx="2690589" cy="2745836"/>
          </a:xfrm>
        </p:grpSpPr>
        <p:sp>
          <p:nvSpPr>
            <p:cNvPr id="73" name="TextBox 72">
              <a:extLst>
                <a:ext uri="{FF2B5EF4-FFF2-40B4-BE49-F238E27FC236}">
                  <a16:creationId xmlns:a16="http://schemas.microsoft.com/office/drawing/2014/main" id="{DEE8EE4E-2167-8FEA-B736-ECB334203ED8}"/>
                </a:ext>
              </a:extLst>
            </p:cNvPr>
            <p:cNvSpPr txBox="1"/>
            <p:nvPr/>
          </p:nvSpPr>
          <p:spPr>
            <a:xfrm>
              <a:off x="343997" y="416984"/>
              <a:ext cx="2690589" cy="2745836"/>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sp>
          <p:nvSpPr>
            <p:cNvPr id="41" name="Rectangle 40">
              <a:extLst>
                <a:ext uri="{FF2B5EF4-FFF2-40B4-BE49-F238E27FC236}">
                  <a16:creationId xmlns:a16="http://schemas.microsoft.com/office/drawing/2014/main" id="{66E8D063-97D3-B05D-E4FD-111BEFA4586E}"/>
                </a:ext>
              </a:extLst>
            </p:cNvPr>
            <p:cNvSpPr/>
            <p:nvPr/>
          </p:nvSpPr>
          <p:spPr>
            <a:xfrm rot="17820000">
              <a:off x="1113666" y="969091"/>
              <a:ext cx="1151250" cy="762873"/>
            </a:xfrm>
            <a:prstGeom prst="rect">
              <a:avLst/>
            </a:prstGeom>
            <a:solidFill>
              <a:schemeClr val="bg1">
                <a:lumMod val="85000"/>
              </a:schemeClr>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Left</a:t>
              </a:r>
              <a:r>
                <a:rPr lang="fr-FR" sz="1400" b="1" cap="all" dirty="0">
                  <a:solidFill>
                    <a:schemeClr val="tx1"/>
                  </a:solidFill>
                  <a:latin typeface="Alte Haas Grotesk" panose="02000503000000020004" pitchFamily="2" charset="0"/>
                </a:rPr>
                <a:t> </a:t>
              </a:r>
              <a:r>
                <a:rPr lang="fr-FR" sz="1400" b="1" cap="all" dirty="0" err="1">
                  <a:solidFill>
                    <a:schemeClr val="tx1"/>
                  </a:solidFill>
                  <a:latin typeface="Alte Haas Grotesk" panose="02000503000000020004" pitchFamily="2" charset="0"/>
                </a:rPr>
                <a:t>adapters</a:t>
              </a:r>
              <a:endParaRPr lang="en-GB" sz="1400" b="1" cap="all" dirty="0">
                <a:solidFill>
                  <a:schemeClr val="tx1"/>
                </a:solidFill>
                <a:latin typeface="Alte Haas Grotesk" panose="02000503000000020004" pitchFamily="2" charset="0"/>
              </a:endParaRPr>
            </a:p>
          </p:txBody>
        </p:sp>
      </p:grpSp>
      <p:sp>
        <p:nvSpPr>
          <p:cNvPr id="59" name="TextBox 58">
            <a:extLst>
              <a:ext uri="{FF2B5EF4-FFF2-40B4-BE49-F238E27FC236}">
                <a16:creationId xmlns:a16="http://schemas.microsoft.com/office/drawing/2014/main" id="{2102DB3A-79CD-9E2E-981E-29FC394C7B17}"/>
              </a:ext>
            </a:extLst>
          </p:cNvPr>
          <p:cNvSpPr txBox="1"/>
          <p:nvPr/>
        </p:nvSpPr>
        <p:spPr>
          <a:xfrm>
            <a:off x="6800596" y="3388830"/>
            <a:ext cx="618793" cy="215444"/>
          </a:xfrm>
          <a:prstGeom prst="rect">
            <a:avLst/>
          </a:prstGeom>
          <a:noFill/>
        </p:spPr>
        <p:txBody>
          <a:bodyPr wrap="square" rtlCol="0">
            <a:spAutoFit/>
          </a:bodyPr>
          <a:lstStyle/>
          <a:p>
            <a:pPr algn="ctr"/>
            <a:r>
              <a:rPr lang="fr-FR" sz="800" b="1" dirty="0">
                <a:latin typeface="Alte Haas Grotesk" panose="02000503000000020004" pitchFamily="2" charset="0"/>
              </a:rPr>
              <a:t>« uses »</a:t>
            </a:r>
            <a:endParaRPr lang="en-GB" sz="800" b="1" dirty="0">
              <a:latin typeface="Alte Haas Grotesk" panose="02000503000000020004" pitchFamily="2" charset="0"/>
            </a:endParaRPr>
          </a:p>
        </p:txBody>
      </p:sp>
      <p:sp>
        <p:nvSpPr>
          <p:cNvPr id="68" name="TextBox 67">
            <a:extLst>
              <a:ext uri="{FF2B5EF4-FFF2-40B4-BE49-F238E27FC236}">
                <a16:creationId xmlns:a16="http://schemas.microsoft.com/office/drawing/2014/main" id="{7A5F9E24-0B8E-F9C4-E2A5-BC49F978C415}"/>
              </a:ext>
            </a:extLst>
          </p:cNvPr>
          <p:cNvSpPr txBox="1"/>
          <p:nvPr/>
        </p:nvSpPr>
        <p:spPr>
          <a:xfrm>
            <a:off x="6452966" y="4179326"/>
            <a:ext cx="618793" cy="215444"/>
          </a:xfrm>
          <a:prstGeom prst="rect">
            <a:avLst/>
          </a:prstGeom>
          <a:noFill/>
        </p:spPr>
        <p:txBody>
          <a:bodyPr wrap="square" rtlCol="0">
            <a:spAutoFit/>
          </a:bodyPr>
          <a:lstStyle/>
          <a:p>
            <a:pPr algn="ctr"/>
            <a:r>
              <a:rPr lang="fr-FR" sz="800" b="1" dirty="0">
                <a:latin typeface="Alte Haas Grotesk" panose="02000503000000020004" pitchFamily="2" charset="0"/>
              </a:rPr>
              <a:t>« uses »</a:t>
            </a:r>
            <a:endParaRPr lang="en-GB" sz="800" b="1" dirty="0">
              <a:latin typeface="Alte Haas Grotesk" panose="02000503000000020004" pitchFamily="2" charset="0"/>
            </a:endParaRPr>
          </a:p>
        </p:txBody>
      </p:sp>
      <p:grpSp>
        <p:nvGrpSpPr>
          <p:cNvPr id="21" name="Group 20">
            <a:extLst>
              <a:ext uri="{FF2B5EF4-FFF2-40B4-BE49-F238E27FC236}">
                <a16:creationId xmlns:a16="http://schemas.microsoft.com/office/drawing/2014/main" id="{427D2682-1FBB-B97B-7115-0C07029C70FF}"/>
              </a:ext>
            </a:extLst>
          </p:cNvPr>
          <p:cNvGrpSpPr/>
          <p:nvPr/>
        </p:nvGrpSpPr>
        <p:grpSpPr>
          <a:xfrm>
            <a:off x="1117876" y="3308979"/>
            <a:ext cx="1045500" cy="1292575"/>
            <a:chOff x="1115646" y="3414241"/>
            <a:chExt cx="1045500" cy="1076682"/>
          </a:xfrm>
        </p:grpSpPr>
        <p:sp>
          <p:nvSpPr>
            <p:cNvPr id="18" name="Arrow: Right 17">
              <a:extLst>
                <a:ext uri="{FF2B5EF4-FFF2-40B4-BE49-F238E27FC236}">
                  <a16:creationId xmlns:a16="http://schemas.microsoft.com/office/drawing/2014/main" id="{BE487A0D-C9E9-F011-5CC0-D5C1E8266E82}"/>
                </a:ext>
              </a:extLst>
            </p:cNvPr>
            <p:cNvSpPr/>
            <p:nvPr/>
          </p:nvSpPr>
          <p:spPr>
            <a:xfrm rot="5400000">
              <a:off x="1104629" y="3554907"/>
              <a:ext cx="1076682" cy="795349"/>
            </a:xfrm>
            <a:prstGeom prst="rightArrow">
              <a:avLst/>
            </a:prstGeom>
            <a:solidFill>
              <a:schemeClr val="bg1">
                <a:alpha val="50000"/>
              </a:schemeClr>
            </a:solidFill>
          </p:spPr>
          <p:txBody>
            <a:bodyPr wrap="square" rtlCol="0">
              <a:noAutofit/>
            </a:bodyPr>
            <a:lstStyle/>
            <a:p>
              <a:endParaRPr lang="en-US" sz="1400" i="1">
                <a:solidFill>
                  <a:schemeClr val="bg1"/>
                </a:solidFill>
              </a:endParaRPr>
            </a:p>
          </p:txBody>
        </p:sp>
        <p:sp>
          <p:nvSpPr>
            <p:cNvPr id="19" name="TextBox 18">
              <a:extLst>
                <a:ext uri="{FF2B5EF4-FFF2-40B4-BE49-F238E27FC236}">
                  <a16:creationId xmlns:a16="http://schemas.microsoft.com/office/drawing/2014/main" id="{3FE23F85-D8E6-DC0E-15A5-2227B4E1B0F5}"/>
                </a:ext>
              </a:extLst>
            </p:cNvPr>
            <p:cNvSpPr txBox="1"/>
            <p:nvPr/>
          </p:nvSpPr>
          <p:spPr>
            <a:xfrm>
              <a:off x="1115646" y="3580939"/>
              <a:ext cx="1045500" cy="369332"/>
            </a:xfrm>
            <a:prstGeom prst="rect">
              <a:avLst/>
            </a:prstGeom>
            <a:solidFill>
              <a:schemeClr val="bg1">
                <a:alpha val="50000"/>
              </a:schemeClr>
            </a:solidFill>
          </p:spPr>
          <p:txBody>
            <a:bodyPr wrap="square" rtlCol="0">
              <a:noAutofit/>
            </a:bodyPr>
            <a:lstStyle>
              <a:defPPr>
                <a:defRPr lang="fr-FR"/>
              </a:defPPr>
              <a:lvl1pPr>
                <a:defRPr sz="1400" i="1">
                  <a:solidFill>
                    <a:schemeClr val="bg1"/>
                  </a:solidFill>
                </a:defRPr>
              </a:lvl1pPr>
            </a:lstStyle>
            <a:p>
              <a:pPr algn="ctr"/>
              <a:r>
                <a:rPr lang="en-US" sz="2000" b="1" i="0" dirty="0">
                  <a:solidFill>
                    <a:schemeClr val="tx1"/>
                  </a:solidFill>
                  <a:latin typeface="Alte Haas Grotesk" panose="02000503000000020004" pitchFamily="2" charset="0"/>
                </a:rPr>
                <a:t>“use”</a:t>
              </a:r>
            </a:p>
          </p:txBody>
        </p:sp>
      </p:grpSp>
      <p:grpSp>
        <p:nvGrpSpPr>
          <p:cNvPr id="5" name="Group 4">
            <a:extLst>
              <a:ext uri="{FF2B5EF4-FFF2-40B4-BE49-F238E27FC236}">
                <a16:creationId xmlns:a16="http://schemas.microsoft.com/office/drawing/2014/main" id="{03F9DB7C-F3AB-ED77-798A-85C6851AE215}"/>
              </a:ext>
            </a:extLst>
          </p:cNvPr>
          <p:cNvGrpSpPr/>
          <p:nvPr/>
        </p:nvGrpSpPr>
        <p:grpSpPr>
          <a:xfrm>
            <a:off x="9016962" y="1013903"/>
            <a:ext cx="2769754" cy="5626310"/>
            <a:chOff x="9016962" y="1013903"/>
            <a:chExt cx="2769754" cy="5626310"/>
          </a:xfrm>
        </p:grpSpPr>
        <p:grpSp>
          <p:nvGrpSpPr>
            <p:cNvPr id="23" name="Group 22">
              <a:extLst>
                <a:ext uri="{FF2B5EF4-FFF2-40B4-BE49-F238E27FC236}">
                  <a16:creationId xmlns:a16="http://schemas.microsoft.com/office/drawing/2014/main" id="{3EFCCBE1-0A58-4728-74B2-4610C962A733}"/>
                </a:ext>
              </a:extLst>
            </p:cNvPr>
            <p:cNvGrpSpPr/>
            <p:nvPr/>
          </p:nvGrpSpPr>
          <p:grpSpPr>
            <a:xfrm>
              <a:off x="9016962" y="4183418"/>
              <a:ext cx="2769754" cy="2456795"/>
              <a:chOff x="9045156" y="4183418"/>
              <a:chExt cx="2769754" cy="2456795"/>
            </a:xfrm>
          </p:grpSpPr>
          <p:sp>
            <p:nvSpPr>
              <p:cNvPr id="74" name="TextBox 73">
                <a:extLst>
                  <a:ext uri="{FF2B5EF4-FFF2-40B4-BE49-F238E27FC236}">
                    <a16:creationId xmlns:a16="http://schemas.microsoft.com/office/drawing/2014/main" id="{79837848-59D8-6F12-02F5-37547A7D5F7B}"/>
                  </a:ext>
                </a:extLst>
              </p:cNvPr>
              <p:cNvSpPr txBox="1"/>
              <p:nvPr/>
            </p:nvSpPr>
            <p:spPr>
              <a:xfrm>
                <a:off x="9084739" y="4183418"/>
                <a:ext cx="2690589" cy="2456795"/>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4" name="Group 13">
                <a:extLst>
                  <a:ext uri="{FF2B5EF4-FFF2-40B4-BE49-F238E27FC236}">
                    <a16:creationId xmlns:a16="http://schemas.microsoft.com/office/drawing/2014/main" id="{C0ECF4CF-B901-C335-1C18-F83FDB77A7C8}"/>
                  </a:ext>
                </a:extLst>
              </p:cNvPr>
              <p:cNvGrpSpPr/>
              <p:nvPr/>
            </p:nvGrpSpPr>
            <p:grpSpPr>
              <a:xfrm>
                <a:off x="9045156" y="4377946"/>
                <a:ext cx="2769754" cy="1894125"/>
                <a:chOff x="9035854" y="4377946"/>
                <a:chExt cx="2769754" cy="1894125"/>
              </a:xfrm>
            </p:grpSpPr>
            <p:sp>
              <p:nvSpPr>
                <p:cNvPr id="57" name="Rectangle 56">
                  <a:extLst>
                    <a:ext uri="{FF2B5EF4-FFF2-40B4-BE49-F238E27FC236}">
                      <a16:creationId xmlns:a16="http://schemas.microsoft.com/office/drawing/2014/main" id="{A3349801-769A-872D-3FC1-1A90440DBCB8}"/>
                    </a:ext>
                  </a:extLst>
                </p:cNvPr>
                <p:cNvSpPr/>
                <p:nvPr/>
              </p:nvSpPr>
              <p:spPr>
                <a:xfrm rot="17820000">
                  <a:off x="9845106" y="4572134"/>
                  <a:ext cx="1151250" cy="762873"/>
                </a:xfrm>
                <a:prstGeom prst="rect">
                  <a:avLst/>
                </a:prstGeom>
                <a:solidFill>
                  <a:srgbClr val="FFD966"/>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a:solidFill>
                        <a:schemeClr val="tx1"/>
                      </a:solidFill>
                      <a:latin typeface="Alte Haas Grotesk" panose="02000503000000020004" pitchFamily="2" charset="0"/>
                    </a:rPr>
                    <a:t>Right </a:t>
                  </a:r>
                  <a:r>
                    <a:rPr lang="fr-FR" sz="1400" b="1" cap="all" dirty="0" err="1">
                      <a:solidFill>
                        <a:schemeClr val="tx1"/>
                      </a:solidFill>
                      <a:latin typeface="Alte Haas Grotesk" panose="02000503000000020004" pitchFamily="2" charset="0"/>
                    </a:rPr>
                    <a:t>Adapters</a:t>
                  </a:r>
                  <a:endParaRPr lang="en-GB" sz="1400" b="1" cap="all" dirty="0">
                    <a:solidFill>
                      <a:schemeClr val="tx1"/>
                    </a:solidFill>
                    <a:latin typeface="Alte Haas Grotesk" panose="02000503000000020004" pitchFamily="2" charset="0"/>
                  </a:endParaRPr>
                </a:p>
              </p:txBody>
            </p:sp>
            <p:sp>
              <p:nvSpPr>
                <p:cNvPr id="54" name="TextBox 53">
                  <a:extLst>
                    <a:ext uri="{FF2B5EF4-FFF2-40B4-BE49-F238E27FC236}">
                      <a16:creationId xmlns:a16="http://schemas.microsoft.com/office/drawing/2014/main" id="{F04CF76F-E99B-A719-220D-20B97B210456}"/>
                    </a:ext>
                  </a:extLst>
                </p:cNvPr>
                <p:cNvSpPr txBox="1"/>
                <p:nvPr/>
              </p:nvSpPr>
              <p:spPr>
                <a:xfrm>
                  <a:off x="9035854" y="5933517"/>
                  <a:ext cx="2769754" cy="338554"/>
                </a:xfrm>
                <a:prstGeom prst="rect">
                  <a:avLst/>
                </a:prstGeom>
                <a:noFill/>
              </p:spPr>
              <p:txBody>
                <a:bodyPr wrap="square" rtlCol="0" anchor="ctr">
                  <a:spAutoFit/>
                </a:bodyPr>
                <a:lstStyle/>
                <a:p>
                  <a:pPr algn="ctr"/>
                  <a:r>
                    <a:rPr lang="en-US" sz="1600" b="1" cap="all" dirty="0">
                      <a:latin typeface="Alte Haas Grotesk" panose="02000503000000020004" pitchFamily="2" charset="0"/>
                    </a:rPr>
                    <a:t>Right-side adapters</a:t>
                  </a:r>
                  <a:endParaRPr lang="en-US" sz="1600" b="1" cap="all" dirty="0">
                    <a:solidFill>
                      <a:srgbClr val="C00000"/>
                    </a:solidFill>
                    <a:latin typeface="Alte Haas Grotesk" panose="02000503000000020004" pitchFamily="2" charset="0"/>
                  </a:endParaRPr>
                </a:p>
              </p:txBody>
            </p:sp>
          </p:grpSp>
        </p:grpSp>
        <p:grpSp>
          <p:nvGrpSpPr>
            <p:cNvPr id="22" name="Group 21">
              <a:extLst>
                <a:ext uri="{FF2B5EF4-FFF2-40B4-BE49-F238E27FC236}">
                  <a16:creationId xmlns:a16="http://schemas.microsoft.com/office/drawing/2014/main" id="{57EC4C1B-655D-DF0E-A39B-A447D289ED0F}"/>
                </a:ext>
              </a:extLst>
            </p:cNvPr>
            <p:cNvGrpSpPr/>
            <p:nvPr/>
          </p:nvGrpSpPr>
          <p:grpSpPr>
            <a:xfrm>
              <a:off x="9016962" y="1013903"/>
              <a:ext cx="2769754" cy="1799360"/>
              <a:chOff x="8988769" y="1013903"/>
              <a:chExt cx="2769754" cy="1799360"/>
            </a:xfrm>
          </p:grpSpPr>
          <p:sp>
            <p:nvSpPr>
              <p:cNvPr id="76" name="TextBox 75">
                <a:extLst>
                  <a:ext uri="{FF2B5EF4-FFF2-40B4-BE49-F238E27FC236}">
                    <a16:creationId xmlns:a16="http://schemas.microsoft.com/office/drawing/2014/main" id="{BFE85372-F9CA-C2EC-8A0A-D54CD9E9BFB3}"/>
                  </a:ext>
                </a:extLst>
              </p:cNvPr>
              <p:cNvSpPr txBox="1"/>
              <p:nvPr/>
            </p:nvSpPr>
            <p:spPr>
              <a:xfrm>
                <a:off x="9028352" y="1013903"/>
                <a:ext cx="2690589" cy="1799360"/>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5" name="Group 14">
                <a:extLst>
                  <a:ext uri="{FF2B5EF4-FFF2-40B4-BE49-F238E27FC236}">
                    <a16:creationId xmlns:a16="http://schemas.microsoft.com/office/drawing/2014/main" id="{94F2F14C-C3B3-E3FD-4B62-FF21B7638D8E}"/>
                  </a:ext>
                </a:extLst>
              </p:cNvPr>
              <p:cNvGrpSpPr/>
              <p:nvPr/>
            </p:nvGrpSpPr>
            <p:grpSpPr>
              <a:xfrm>
                <a:off x="8988769" y="1350091"/>
                <a:ext cx="2769754" cy="1068279"/>
                <a:chOff x="8988769" y="1350091"/>
                <a:chExt cx="2769754" cy="1068279"/>
              </a:xfrm>
            </p:grpSpPr>
            <p:grpSp>
              <p:nvGrpSpPr>
                <p:cNvPr id="60" name="Group 59">
                  <a:extLst>
                    <a:ext uri="{FF2B5EF4-FFF2-40B4-BE49-F238E27FC236}">
                      <a16:creationId xmlns:a16="http://schemas.microsoft.com/office/drawing/2014/main" id="{69569D49-812D-A592-10BD-E479797A7894}"/>
                    </a:ext>
                  </a:extLst>
                </p:cNvPr>
                <p:cNvGrpSpPr/>
                <p:nvPr/>
              </p:nvGrpSpPr>
              <p:grpSpPr>
                <a:xfrm rot="17647871">
                  <a:off x="10084056" y="1145734"/>
                  <a:ext cx="333215" cy="741930"/>
                  <a:chOff x="1965168" y="2704885"/>
                  <a:chExt cx="171374" cy="381578"/>
                </a:xfrm>
              </p:grpSpPr>
              <p:cxnSp>
                <p:nvCxnSpPr>
                  <p:cNvPr id="61" name="Straight Connector 60">
                    <a:extLst>
                      <a:ext uri="{FF2B5EF4-FFF2-40B4-BE49-F238E27FC236}">
                        <a16:creationId xmlns:a16="http://schemas.microsoft.com/office/drawing/2014/main" id="{7C2BEF41-370A-867C-AE12-3963289987CF}"/>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947F06E-0722-4212-8690-62494898A77C}"/>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67" name="TextBox 66">
                  <a:extLst>
                    <a:ext uri="{FF2B5EF4-FFF2-40B4-BE49-F238E27FC236}">
                      <a16:creationId xmlns:a16="http://schemas.microsoft.com/office/drawing/2014/main" id="{4EC4CF44-75AA-B81B-1E0C-C2AEFB03BACE}"/>
                    </a:ext>
                  </a:extLst>
                </p:cNvPr>
                <p:cNvSpPr txBox="1"/>
                <p:nvPr/>
              </p:nvSpPr>
              <p:spPr>
                <a:xfrm>
                  <a:off x="8988769" y="2079816"/>
                  <a:ext cx="2769754" cy="338554"/>
                </a:xfrm>
                <a:prstGeom prst="rect">
                  <a:avLst/>
                </a:prstGeom>
                <a:noFill/>
              </p:spPr>
              <p:txBody>
                <a:bodyPr wrap="square" rtlCol="0" anchor="ctr">
                  <a:spAutoFit/>
                </a:bodyPr>
                <a:lstStyle/>
                <a:p>
                  <a:pPr algn="ctr"/>
                  <a:r>
                    <a:rPr lang="en-US" sz="1600" b="1" cap="all" dirty="0">
                      <a:latin typeface="Alte Haas Grotesk" panose="02000503000000020004" pitchFamily="2" charset="0"/>
                    </a:rPr>
                    <a:t>Right-side Ports</a:t>
                  </a:r>
                  <a:endParaRPr lang="en-US" sz="1600" b="1" cap="all" dirty="0">
                    <a:solidFill>
                      <a:srgbClr val="C00000"/>
                    </a:solidFill>
                    <a:latin typeface="Alte Haas Grotesk" panose="02000503000000020004" pitchFamily="2" charset="0"/>
                  </a:endParaRPr>
                </a:p>
              </p:txBody>
            </p:sp>
          </p:grpSp>
        </p:grpSp>
        <p:grpSp>
          <p:nvGrpSpPr>
            <p:cNvPr id="3" name="Group 2">
              <a:extLst>
                <a:ext uri="{FF2B5EF4-FFF2-40B4-BE49-F238E27FC236}">
                  <a16:creationId xmlns:a16="http://schemas.microsoft.com/office/drawing/2014/main" id="{C23D121C-C4EB-2D6B-D497-581E3AED145B}"/>
                </a:ext>
              </a:extLst>
            </p:cNvPr>
            <p:cNvGrpSpPr/>
            <p:nvPr/>
          </p:nvGrpSpPr>
          <p:grpSpPr>
            <a:xfrm>
              <a:off x="9261910" y="2894859"/>
              <a:ext cx="2361726" cy="1166637"/>
              <a:chOff x="9261910" y="2894859"/>
              <a:chExt cx="2361726" cy="1166637"/>
            </a:xfrm>
          </p:grpSpPr>
          <p:sp>
            <p:nvSpPr>
              <p:cNvPr id="69" name="Arrow: Right 68">
                <a:extLst>
                  <a:ext uri="{FF2B5EF4-FFF2-40B4-BE49-F238E27FC236}">
                    <a16:creationId xmlns:a16="http://schemas.microsoft.com/office/drawing/2014/main" id="{F050B0EE-25EC-04DD-87E8-D3CB8F564012}"/>
                  </a:ext>
                </a:extLst>
              </p:cNvPr>
              <p:cNvSpPr/>
              <p:nvPr/>
            </p:nvSpPr>
            <p:spPr>
              <a:xfrm rot="5400000">
                <a:off x="9818521" y="3080503"/>
                <a:ext cx="1166637" cy="795349"/>
              </a:xfrm>
              <a:prstGeom prst="rightArrow">
                <a:avLst/>
              </a:prstGeom>
              <a:solidFill>
                <a:schemeClr val="bg1">
                  <a:alpha val="50000"/>
                </a:schemeClr>
              </a:solidFill>
            </p:spPr>
            <p:txBody>
              <a:bodyPr wrap="square" rtlCol="0">
                <a:noAutofit/>
              </a:bodyPr>
              <a:lstStyle/>
              <a:p>
                <a:endParaRPr lang="en-US" sz="1400" i="1">
                  <a:solidFill>
                    <a:schemeClr val="bg1"/>
                  </a:solidFill>
                </a:endParaRPr>
              </a:p>
            </p:txBody>
          </p:sp>
          <p:sp>
            <p:nvSpPr>
              <p:cNvPr id="72" name="TextBox 71">
                <a:extLst>
                  <a:ext uri="{FF2B5EF4-FFF2-40B4-BE49-F238E27FC236}">
                    <a16:creationId xmlns:a16="http://schemas.microsoft.com/office/drawing/2014/main" id="{97D1F1F7-B2A8-BC0F-4EA4-B2934A5FA6A0}"/>
                  </a:ext>
                </a:extLst>
              </p:cNvPr>
              <p:cNvSpPr txBox="1"/>
              <p:nvPr/>
            </p:nvSpPr>
            <p:spPr>
              <a:xfrm>
                <a:off x="9261910" y="3104258"/>
                <a:ext cx="2361726" cy="436766"/>
              </a:xfrm>
              <a:prstGeom prst="rect">
                <a:avLst/>
              </a:prstGeom>
              <a:solidFill>
                <a:schemeClr val="bg1">
                  <a:alpha val="50000"/>
                </a:schemeClr>
              </a:solidFill>
            </p:spPr>
            <p:txBody>
              <a:bodyPr wrap="square" rtlCol="0">
                <a:noAutofit/>
              </a:bodyPr>
              <a:lstStyle>
                <a:defPPr>
                  <a:defRPr lang="fr-FR"/>
                </a:defPPr>
                <a:lvl1pPr algn="ctr">
                  <a:defRPr sz="2000" b="1" i="0">
                    <a:latin typeface="Alte Haas Grotesk" panose="02000503000000020004" pitchFamily="2" charset="0"/>
                  </a:defRPr>
                </a:lvl1pPr>
              </a:lstStyle>
              <a:p>
                <a:r>
                  <a:rPr lang="en-US" dirty="0"/>
                  <a:t>“implemented by”</a:t>
                </a:r>
              </a:p>
            </p:txBody>
          </p:sp>
        </p:grpSp>
      </p:grpSp>
    </p:spTree>
    <p:extLst>
      <p:ext uri="{BB962C8B-B14F-4D97-AF65-F5344CB8AC3E}">
        <p14:creationId xmlns:p14="http://schemas.microsoft.com/office/powerpoint/2010/main" val="142028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4DC0F48-A1C4-AF9B-BC46-522299835CEE}"/>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3871896" y="3112661"/>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5419423" y="3408660"/>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4412183" y="3022566"/>
              <a:ext cx="367971" cy="58333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5205971" y="3022566"/>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4780154" y="2846783"/>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5213214" y="2932649"/>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3730598" y="3430120"/>
              <a:ext cx="681585"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700" b="1" dirty="0">
                  <a:solidFill>
                    <a:schemeClr val="tx1"/>
                  </a:solidFill>
                </a:rPr>
                <a:t>“implements”</a:t>
              </a:r>
            </a:p>
          </p:txBody>
        </p:sp>
        <p:sp>
          <p:nvSpPr>
            <p:cNvPr id="49" name="Diamond 48">
              <a:extLst>
                <a:ext uri="{FF2B5EF4-FFF2-40B4-BE49-F238E27FC236}">
                  <a16:creationId xmlns:a16="http://schemas.microsoft.com/office/drawing/2014/main" id="{BC214A87-C3D5-FF0B-97DE-4DA23A95B490}"/>
                </a:ext>
              </a:extLst>
            </p:cNvPr>
            <p:cNvSpPr/>
            <p:nvPr/>
          </p:nvSpPr>
          <p:spPr>
            <a:xfrm>
              <a:off x="4421314" y="3519792"/>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6548237" y="3733320"/>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5845239" y="3584443"/>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6454901"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4313700" y="406149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5074088" y="413935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4739516" y="4237281"/>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4071391" y="3781685"/>
              <a:ext cx="242309" cy="45559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3996978" y="26337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4780154" y="1924149"/>
              <a:ext cx="2045820" cy="307777"/>
            </a:xfrm>
            <a:prstGeom prst="rect">
              <a:avLst/>
            </a:prstGeom>
            <a:noFill/>
          </p:spPr>
          <p:txBody>
            <a:bodyPr wrap="square" rtlCol="0">
              <a:spAutoFit/>
            </a:bodyPr>
            <a:lstStyle/>
            <a:p>
              <a:pPr algn="r"/>
              <a:r>
                <a:rPr lang="en-GB" sz="1400" b="1" cap="all" dirty="0">
                  <a:latin typeface="Alte Haas Grotesk" panose="02000503000000020004" pitchFamily="2" charset="0"/>
                </a:rPr>
                <a:t>Infrastructure</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6139378" y="451902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6046042"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6373095" y="4599975"/>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solidFill>
                    <a:srgbClr val="C00000"/>
                  </a:solidFill>
                </a:rPr>
                <a:t>« </a:t>
              </a:r>
              <a:r>
                <a:rPr lang="fr-FR" sz="700" b="1" dirty="0" err="1">
                  <a:solidFill>
                    <a:srgbClr val="C00000"/>
                  </a:solidFill>
                </a:rPr>
                <a:t>implements</a:t>
              </a:r>
              <a:r>
                <a:rPr lang="fr-FR" sz="700" b="1" dirty="0">
                  <a:solidFill>
                    <a:srgbClr val="C00000"/>
                  </a:solidFill>
                </a:rPr>
                <a:t> »</a:t>
              </a:r>
            </a:p>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5499904" y="4315141"/>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4746556" y="41584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B4EA41F1-A440-2F90-8DE8-61CF29EE04C4}"/>
                </a:ext>
              </a:extLst>
            </p:cNvPr>
            <p:cNvSpPr/>
            <p:nvPr/>
          </p:nvSpPr>
          <p:spPr>
            <a:xfrm rot="17820000">
              <a:off x="6825496" y="3698388"/>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C00000"/>
                  </a:solidFill>
                </a:rPr>
                <a:t>« </a:t>
              </a:r>
              <a:r>
                <a:rPr lang="fr-FR" sz="600" b="1" dirty="0" err="1">
                  <a:solidFill>
                    <a:srgbClr val="C00000"/>
                  </a:solidFill>
                </a:rPr>
                <a:t>implements</a:t>
              </a:r>
              <a:r>
                <a:rPr lang="fr-FR" sz="600" b="1" dirty="0">
                  <a:solidFill>
                    <a:srgbClr val="C00000"/>
                  </a:solidFill>
                </a:rPr>
                <a:t> »</a:t>
              </a:r>
            </a:p>
            <a:p>
              <a:pPr algn="ctr"/>
              <a:r>
                <a:rPr lang="fr-FR" sz="800" cap="all" dirty="0">
                  <a:solidFill>
                    <a:schemeClr val="tx1"/>
                  </a:solidFill>
                </a:rPr>
                <a:t>Auditorium </a:t>
              </a:r>
              <a:r>
                <a:rPr lang="fr-FR" sz="800" cap="all" dirty="0" err="1">
                  <a:solidFill>
                    <a:schemeClr val="tx1"/>
                  </a:solidFill>
                </a:rPr>
                <a:t>seating</a:t>
              </a:r>
              <a:r>
                <a:rPr lang="fr-FR" sz="800" cap="all" dirty="0">
                  <a:solidFill>
                    <a:schemeClr val="tx1"/>
                  </a:solidFill>
                </a:rPr>
                <a:t> web Adapter</a:t>
              </a:r>
              <a:endParaRPr lang="en-GB" sz="800" cap="all" dirty="0">
                <a:solidFill>
                  <a:schemeClr val="tx1"/>
                </a:solidFill>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3496426"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2757713" y="2517497"/>
              <a:ext cx="1086095" cy="437786"/>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3445482" y="2724592"/>
              <a:ext cx="618793" cy="215444"/>
            </a:xfrm>
            <a:prstGeom prst="rect">
              <a:avLst/>
            </a:prstGeom>
            <a:noFill/>
          </p:spPr>
          <p:txBody>
            <a:bodyPr wrap="square" rtlCol="0">
              <a:spAutoFit/>
            </a:bodyPr>
            <a:lstStyle/>
            <a:p>
              <a:pPr algn="ctr"/>
              <a:r>
                <a:rPr lang="fr-FR" sz="800" b="1" dirty="0">
                  <a:solidFill>
                    <a:srgbClr val="C00000"/>
                  </a:solidFill>
                  <a:latin typeface="Alte Haas Grotesk" panose="02000503000000020004" pitchFamily="2" charset="0"/>
                </a:rPr>
                <a:t>« uses »</a:t>
              </a:r>
              <a:endParaRPr lang="en-GB" sz="800" b="1" dirty="0">
                <a:solidFill>
                  <a:srgbClr val="C00000"/>
                </a:solidFill>
                <a:latin typeface="Alte Haas Grotesk" panose="02000503000000020004" pitchFamily="2" charset="0"/>
              </a:endParaRPr>
            </a:p>
          </p:txBody>
        </p:sp>
      </p:gr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1569660"/>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deeply asymmetrical</a:t>
            </a:r>
          </a:p>
          <a:p>
            <a:pPr algn="r"/>
            <a:endParaRPr lang="en-US" sz="4800" b="1" cap="all" dirty="0">
              <a:solidFill>
                <a:srgbClr val="C00000"/>
              </a:solidFill>
              <a:latin typeface="Alte Haas Grotesk" panose="02000503000000020004" pitchFamily="2" charset="0"/>
            </a:endParaRPr>
          </a:p>
        </p:txBody>
      </p:sp>
      <p:grpSp>
        <p:nvGrpSpPr>
          <p:cNvPr id="24" name="Group 23">
            <a:extLst>
              <a:ext uri="{FF2B5EF4-FFF2-40B4-BE49-F238E27FC236}">
                <a16:creationId xmlns:a16="http://schemas.microsoft.com/office/drawing/2014/main" id="{62E348E0-95AA-E1A9-C94B-D5947EAE3A3B}"/>
              </a:ext>
            </a:extLst>
          </p:cNvPr>
          <p:cNvGrpSpPr/>
          <p:nvPr/>
        </p:nvGrpSpPr>
        <p:grpSpPr>
          <a:xfrm>
            <a:off x="341511" y="4718933"/>
            <a:ext cx="2769754" cy="1799360"/>
            <a:chOff x="341511" y="4718933"/>
            <a:chExt cx="2769754" cy="1799360"/>
          </a:xfrm>
        </p:grpSpPr>
        <p:sp>
          <p:nvSpPr>
            <p:cNvPr id="75" name="TextBox 74">
              <a:extLst>
                <a:ext uri="{FF2B5EF4-FFF2-40B4-BE49-F238E27FC236}">
                  <a16:creationId xmlns:a16="http://schemas.microsoft.com/office/drawing/2014/main" id="{65EFF98C-B995-A4F8-EC19-22345C2D0686}"/>
                </a:ext>
              </a:extLst>
            </p:cNvPr>
            <p:cNvSpPr txBox="1"/>
            <p:nvPr/>
          </p:nvSpPr>
          <p:spPr>
            <a:xfrm>
              <a:off x="381094" y="4718933"/>
              <a:ext cx="2690589" cy="1799360"/>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6" name="Group 15">
              <a:extLst>
                <a:ext uri="{FF2B5EF4-FFF2-40B4-BE49-F238E27FC236}">
                  <a16:creationId xmlns:a16="http://schemas.microsoft.com/office/drawing/2014/main" id="{4B9745AB-5849-07E2-B15A-F51F3F5DF45A}"/>
                </a:ext>
              </a:extLst>
            </p:cNvPr>
            <p:cNvGrpSpPr/>
            <p:nvPr/>
          </p:nvGrpSpPr>
          <p:grpSpPr>
            <a:xfrm>
              <a:off x="341511" y="4946449"/>
              <a:ext cx="2769754" cy="1417786"/>
              <a:chOff x="341511" y="4946449"/>
              <a:chExt cx="2769754" cy="1417786"/>
            </a:xfrm>
          </p:grpSpPr>
          <p:grpSp>
            <p:nvGrpSpPr>
              <p:cNvPr id="4" name="Group 3">
                <a:extLst>
                  <a:ext uri="{FF2B5EF4-FFF2-40B4-BE49-F238E27FC236}">
                    <a16:creationId xmlns:a16="http://schemas.microsoft.com/office/drawing/2014/main" id="{27933357-0C22-DF0D-E992-E2FBD5F5AA02}"/>
                  </a:ext>
                </a:extLst>
              </p:cNvPr>
              <p:cNvGrpSpPr/>
              <p:nvPr/>
            </p:nvGrpSpPr>
            <p:grpSpPr>
              <a:xfrm>
                <a:off x="1509395" y="4946449"/>
                <a:ext cx="333215" cy="741930"/>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58" name="TextBox 57">
                <a:extLst>
                  <a:ext uri="{FF2B5EF4-FFF2-40B4-BE49-F238E27FC236}">
                    <a16:creationId xmlns:a16="http://schemas.microsoft.com/office/drawing/2014/main" id="{C4310008-1AAB-20E4-D325-4A13492AF26D}"/>
                  </a:ext>
                </a:extLst>
              </p:cNvPr>
              <p:cNvSpPr txBox="1"/>
              <p:nvPr/>
            </p:nvSpPr>
            <p:spPr>
              <a:xfrm>
                <a:off x="341511" y="5779460"/>
                <a:ext cx="2769754" cy="584775"/>
              </a:xfrm>
              <a:prstGeom prst="rect">
                <a:avLst/>
              </a:prstGeom>
              <a:noFill/>
            </p:spPr>
            <p:txBody>
              <a:bodyPr wrap="square" rtlCol="0" anchor="ctr">
                <a:spAutoFit/>
              </a:bodyPr>
              <a:lstStyle/>
              <a:p>
                <a:pPr algn="ctr"/>
                <a:r>
                  <a:rPr lang="en-US" sz="1600" b="1" cap="all" dirty="0">
                    <a:latin typeface="Alte Haas Grotesk" panose="02000503000000020004" pitchFamily="2" charset="0"/>
                  </a:rPr>
                  <a:t>Left-side Ports</a:t>
                </a:r>
              </a:p>
              <a:p>
                <a:pPr algn="ctr"/>
                <a:r>
                  <a:rPr lang="en-US" sz="1600" b="1" cap="all" dirty="0">
                    <a:solidFill>
                      <a:srgbClr val="C00000"/>
                    </a:solidFill>
                    <a:latin typeface="Alte Haas Grotesk" panose="02000503000000020004" pitchFamily="2" charset="0"/>
                  </a:rPr>
                  <a:t>to enter our DOMAIN</a:t>
                </a:r>
              </a:p>
            </p:txBody>
          </p:sp>
        </p:grpSp>
      </p:grpSp>
      <p:grpSp>
        <p:nvGrpSpPr>
          <p:cNvPr id="25" name="Group 24">
            <a:extLst>
              <a:ext uri="{FF2B5EF4-FFF2-40B4-BE49-F238E27FC236}">
                <a16:creationId xmlns:a16="http://schemas.microsoft.com/office/drawing/2014/main" id="{D84129EB-2D9E-2D59-8B3C-7877A3E96595}"/>
              </a:ext>
            </a:extLst>
          </p:cNvPr>
          <p:cNvGrpSpPr/>
          <p:nvPr/>
        </p:nvGrpSpPr>
        <p:grpSpPr>
          <a:xfrm>
            <a:off x="304414" y="416984"/>
            <a:ext cx="2769754" cy="2745836"/>
            <a:chOff x="304414" y="416984"/>
            <a:chExt cx="2769754" cy="2745836"/>
          </a:xfrm>
        </p:grpSpPr>
        <p:sp>
          <p:nvSpPr>
            <p:cNvPr id="73" name="TextBox 72">
              <a:extLst>
                <a:ext uri="{FF2B5EF4-FFF2-40B4-BE49-F238E27FC236}">
                  <a16:creationId xmlns:a16="http://schemas.microsoft.com/office/drawing/2014/main" id="{DEE8EE4E-2167-8FEA-B736-ECB334203ED8}"/>
                </a:ext>
              </a:extLst>
            </p:cNvPr>
            <p:cNvSpPr txBox="1"/>
            <p:nvPr/>
          </p:nvSpPr>
          <p:spPr>
            <a:xfrm>
              <a:off x="343997" y="416984"/>
              <a:ext cx="2690589" cy="2745836"/>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7" name="Group 16">
              <a:extLst>
                <a:ext uri="{FF2B5EF4-FFF2-40B4-BE49-F238E27FC236}">
                  <a16:creationId xmlns:a16="http://schemas.microsoft.com/office/drawing/2014/main" id="{52A41478-3A7C-25B0-31B8-562CCD477DA1}"/>
                </a:ext>
              </a:extLst>
            </p:cNvPr>
            <p:cNvGrpSpPr/>
            <p:nvPr/>
          </p:nvGrpSpPr>
          <p:grpSpPr>
            <a:xfrm>
              <a:off x="304414" y="774903"/>
              <a:ext cx="2769754" cy="2166476"/>
              <a:chOff x="304414" y="1238199"/>
              <a:chExt cx="2769754" cy="2166476"/>
            </a:xfrm>
          </p:grpSpPr>
          <p:sp>
            <p:nvSpPr>
              <p:cNvPr id="41" name="Rectangle 40">
                <a:extLst>
                  <a:ext uri="{FF2B5EF4-FFF2-40B4-BE49-F238E27FC236}">
                    <a16:creationId xmlns:a16="http://schemas.microsoft.com/office/drawing/2014/main" id="{66E8D063-97D3-B05D-E4FD-111BEFA4586E}"/>
                  </a:ext>
                </a:extLst>
              </p:cNvPr>
              <p:cNvSpPr/>
              <p:nvPr/>
            </p:nvSpPr>
            <p:spPr>
              <a:xfrm rot="17820000">
                <a:off x="1113666" y="1432387"/>
                <a:ext cx="1151250" cy="762873"/>
              </a:xfrm>
              <a:prstGeom prst="rect">
                <a:avLst/>
              </a:prstGeom>
              <a:solidFill>
                <a:schemeClr val="bg1">
                  <a:lumMod val="85000"/>
                </a:schemeClr>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Left</a:t>
                </a:r>
                <a:r>
                  <a:rPr lang="fr-FR" sz="1400" b="1" cap="all" dirty="0">
                    <a:solidFill>
                      <a:schemeClr val="tx1"/>
                    </a:solidFill>
                    <a:latin typeface="Alte Haas Grotesk" panose="02000503000000020004" pitchFamily="2" charset="0"/>
                  </a:rPr>
                  <a:t> </a:t>
                </a:r>
                <a:r>
                  <a:rPr lang="fr-FR" sz="1400" b="1" cap="all" dirty="0" err="1">
                    <a:solidFill>
                      <a:schemeClr val="tx1"/>
                    </a:solidFill>
                    <a:latin typeface="Alte Haas Grotesk" panose="02000503000000020004" pitchFamily="2" charset="0"/>
                  </a:rPr>
                  <a:t>adapters</a:t>
                </a:r>
                <a:endParaRPr lang="en-GB" sz="1400" b="1" cap="all" dirty="0">
                  <a:solidFill>
                    <a:schemeClr val="tx1"/>
                  </a:solidFill>
                  <a:latin typeface="Alte Haas Grotesk" panose="02000503000000020004" pitchFamily="2" charset="0"/>
                </a:endParaRPr>
              </a:p>
            </p:txBody>
          </p:sp>
          <p:sp>
            <p:nvSpPr>
              <p:cNvPr id="42" name="TextBox 41">
                <a:extLst>
                  <a:ext uri="{FF2B5EF4-FFF2-40B4-BE49-F238E27FC236}">
                    <a16:creationId xmlns:a16="http://schemas.microsoft.com/office/drawing/2014/main" id="{44A9F5C7-8234-E48F-1C51-ED05DD5983F4}"/>
                  </a:ext>
                </a:extLst>
              </p:cNvPr>
              <p:cNvSpPr txBox="1"/>
              <p:nvPr/>
            </p:nvSpPr>
            <p:spPr>
              <a:xfrm>
                <a:off x="304414" y="2573678"/>
                <a:ext cx="2769754" cy="830997"/>
              </a:xfrm>
              <a:prstGeom prst="rect">
                <a:avLst/>
              </a:prstGeom>
              <a:noFill/>
            </p:spPr>
            <p:txBody>
              <a:bodyPr wrap="square" rtlCol="0" anchor="ctr">
                <a:spAutoFit/>
              </a:bodyPr>
              <a:lstStyle/>
              <a:p>
                <a:pPr algn="ctr"/>
                <a:r>
                  <a:rPr lang="en-US" sz="1600" b="1" cap="all" dirty="0">
                    <a:latin typeface="Alte Haas Grotesk" panose="02000503000000020004" pitchFamily="2" charset="0"/>
                  </a:rPr>
                  <a:t>Left-side adapters translate </a:t>
                </a:r>
                <a:br>
                  <a:rPr lang="en-US" sz="1600" b="1" cap="all" dirty="0">
                    <a:latin typeface="Alte Haas Grotesk" panose="02000503000000020004" pitchFamily="2" charset="0"/>
                  </a:rPr>
                </a:br>
                <a:r>
                  <a:rPr lang="en-US" sz="1600" b="1" cap="all" dirty="0">
                    <a:solidFill>
                      <a:srgbClr val="C00000"/>
                    </a:solidFill>
                    <a:latin typeface="Alte Haas Grotesk" panose="02000503000000020004" pitchFamily="2" charset="0"/>
                  </a:rPr>
                  <a:t>tech to domain</a:t>
                </a:r>
              </a:p>
            </p:txBody>
          </p:sp>
        </p:grpSp>
      </p:grpSp>
      <p:grpSp>
        <p:nvGrpSpPr>
          <p:cNvPr id="23" name="Group 22">
            <a:extLst>
              <a:ext uri="{FF2B5EF4-FFF2-40B4-BE49-F238E27FC236}">
                <a16:creationId xmlns:a16="http://schemas.microsoft.com/office/drawing/2014/main" id="{3EFCCBE1-0A58-4728-74B2-4610C962A733}"/>
              </a:ext>
            </a:extLst>
          </p:cNvPr>
          <p:cNvGrpSpPr/>
          <p:nvPr/>
        </p:nvGrpSpPr>
        <p:grpSpPr>
          <a:xfrm>
            <a:off x="9016962" y="4183418"/>
            <a:ext cx="2769754" cy="2456795"/>
            <a:chOff x="9045156" y="4183418"/>
            <a:chExt cx="2769754" cy="2456795"/>
          </a:xfrm>
        </p:grpSpPr>
        <p:sp>
          <p:nvSpPr>
            <p:cNvPr id="74" name="TextBox 73">
              <a:extLst>
                <a:ext uri="{FF2B5EF4-FFF2-40B4-BE49-F238E27FC236}">
                  <a16:creationId xmlns:a16="http://schemas.microsoft.com/office/drawing/2014/main" id="{79837848-59D8-6F12-02F5-37547A7D5F7B}"/>
                </a:ext>
              </a:extLst>
            </p:cNvPr>
            <p:cNvSpPr txBox="1"/>
            <p:nvPr/>
          </p:nvSpPr>
          <p:spPr>
            <a:xfrm>
              <a:off x="9084739" y="4183418"/>
              <a:ext cx="2690589" cy="2456795"/>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4" name="Group 13">
              <a:extLst>
                <a:ext uri="{FF2B5EF4-FFF2-40B4-BE49-F238E27FC236}">
                  <a16:creationId xmlns:a16="http://schemas.microsoft.com/office/drawing/2014/main" id="{C0ECF4CF-B901-C335-1C18-F83FDB77A7C8}"/>
                </a:ext>
              </a:extLst>
            </p:cNvPr>
            <p:cNvGrpSpPr/>
            <p:nvPr/>
          </p:nvGrpSpPr>
          <p:grpSpPr>
            <a:xfrm>
              <a:off x="9045156" y="4377946"/>
              <a:ext cx="2769754" cy="2140347"/>
              <a:chOff x="9035854" y="4377946"/>
              <a:chExt cx="2769754" cy="2140347"/>
            </a:xfrm>
          </p:grpSpPr>
          <p:sp>
            <p:nvSpPr>
              <p:cNvPr id="57" name="Rectangle 56">
                <a:extLst>
                  <a:ext uri="{FF2B5EF4-FFF2-40B4-BE49-F238E27FC236}">
                    <a16:creationId xmlns:a16="http://schemas.microsoft.com/office/drawing/2014/main" id="{A3349801-769A-872D-3FC1-1A90440DBCB8}"/>
                  </a:ext>
                </a:extLst>
              </p:cNvPr>
              <p:cNvSpPr/>
              <p:nvPr/>
            </p:nvSpPr>
            <p:spPr>
              <a:xfrm rot="17820000">
                <a:off x="9845106" y="4572134"/>
                <a:ext cx="1151250" cy="762873"/>
              </a:xfrm>
              <a:prstGeom prst="rect">
                <a:avLst/>
              </a:prstGeom>
              <a:solidFill>
                <a:srgbClr val="FFD966"/>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a:solidFill>
                      <a:schemeClr val="tx1"/>
                    </a:solidFill>
                    <a:latin typeface="Alte Haas Grotesk" panose="02000503000000020004" pitchFamily="2" charset="0"/>
                  </a:rPr>
                  <a:t>Right </a:t>
                </a:r>
                <a:r>
                  <a:rPr lang="fr-FR" sz="1400" b="1" cap="all" dirty="0" err="1">
                    <a:solidFill>
                      <a:schemeClr val="tx1"/>
                    </a:solidFill>
                    <a:latin typeface="Alte Haas Grotesk" panose="02000503000000020004" pitchFamily="2" charset="0"/>
                  </a:rPr>
                  <a:t>Adapters</a:t>
                </a:r>
                <a:endParaRPr lang="en-GB" sz="1400" b="1" cap="all" dirty="0">
                  <a:solidFill>
                    <a:schemeClr val="tx1"/>
                  </a:solidFill>
                  <a:latin typeface="Alte Haas Grotesk" panose="02000503000000020004" pitchFamily="2" charset="0"/>
                </a:endParaRPr>
              </a:p>
            </p:txBody>
          </p:sp>
          <p:sp>
            <p:nvSpPr>
              <p:cNvPr id="54" name="TextBox 53">
                <a:extLst>
                  <a:ext uri="{FF2B5EF4-FFF2-40B4-BE49-F238E27FC236}">
                    <a16:creationId xmlns:a16="http://schemas.microsoft.com/office/drawing/2014/main" id="{F04CF76F-E99B-A719-220D-20B97B210456}"/>
                  </a:ext>
                </a:extLst>
              </p:cNvPr>
              <p:cNvSpPr txBox="1"/>
              <p:nvPr/>
            </p:nvSpPr>
            <p:spPr>
              <a:xfrm>
                <a:off x="9035854" y="5687296"/>
                <a:ext cx="2769754" cy="830997"/>
              </a:xfrm>
              <a:prstGeom prst="rect">
                <a:avLst/>
              </a:prstGeom>
              <a:noFill/>
            </p:spPr>
            <p:txBody>
              <a:bodyPr wrap="square" rtlCol="0" anchor="ctr">
                <a:spAutoFit/>
              </a:bodyPr>
              <a:lstStyle/>
              <a:p>
                <a:pPr algn="ctr"/>
                <a:r>
                  <a:rPr lang="en-US" sz="1600" b="1" cap="all" dirty="0">
                    <a:latin typeface="Alte Haas Grotesk" panose="02000503000000020004" pitchFamily="2" charset="0"/>
                  </a:rPr>
                  <a:t>Right-side adapters translate </a:t>
                </a:r>
                <a:r>
                  <a:rPr lang="en-US" sz="1600" b="1" cap="all" dirty="0">
                    <a:solidFill>
                      <a:srgbClr val="C00000"/>
                    </a:solidFill>
                    <a:latin typeface="Alte Haas Grotesk" panose="02000503000000020004" pitchFamily="2" charset="0"/>
                  </a:rPr>
                  <a:t>domain to tech</a:t>
                </a:r>
              </a:p>
            </p:txBody>
          </p:sp>
        </p:grpSp>
      </p:grpSp>
      <p:grpSp>
        <p:nvGrpSpPr>
          <p:cNvPr id="22" name="Group 21">
            <a:extLst>
              <a:ext uri="{FF2B5EF4-FFF2-40B4-BE49-F238E27FC236}">
                <a16:creationId xmlns:a16="http://schemas.microsoft.com/office/drawing/2014/main" id="{57EC4C1B-655D-DF0E-A39B-A447D289ED0F}"/>
              </a:ext>
            </a:extLst>
          </p:cNvPr>
          <p:cNvGrpSpPr/>
          <p:nvPr/>
        </p:nvGrpSpPr>
        <p:grpSpPr>
          <a:xfrm>
            <a:off x="9016962" y="1013903"/>
            <a:ext cx="2769754" cy="1799360"/>
            <a:chOff x="8988769" y="1013903"/>
            <a:chExt cx="2769754" cy="1799360"/>
          </a:xfrm>
        </p:grpSpPr>
        <p:sp>
          <p:nvSpPr>
            <p:cNvPr id="76" name="TextBox 75">
              <a:extLst>
                <a:ext uri="{FF2B5EF4-FFF2-40B4-BE49-F238E27FC236}">
                  <a16:creationId xmlns:a16="http://schemas.microsoft.com/office/drawing/2014/main" id="{BFE85372-F9CA-C2EC-8A0A-D54CD9E9BFB3}"/>
                </a:ext>
              </a:extLst>
            </p:cNvPr>
            <p:cNvSpPr txBox="1"/>
            <p:nvPr/>
          </p:nvSpPr>
          <p:spPr>
            <a:xfrm>
              <a:off x="9028352" y="1013903"/>
              <a:ext cx="2690589" cy="1799360"/>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15" name="Group 14">
              <a:extLst>
                <a:ext uri="{FF2B5EF4-FFF2-40B4-BE49-F238E27FC236}">
                  <a16:creationId xmlns:a16="http://schemas.microsoft.com/office/drawing/2014/main" id="{94F2F14C-C3B3-E3FD-4B62-FF21B7638D8E}"/>
                </a:ext>
              </a:extLst>
            </p:cNvPr>
            <p:cNvGrpSpPr/>
            <p:nvPr/>
          </p:nvGrpSpPr>
          <p:grpSpPr>
            <a:xfrm>
              <a:off x="8988769" y="1350091"/>
              <a:ext cx="2769754" cy="1314501"/>
              <a:chOff x="8988769" y="1350091"/>
              <a:chExt cx="2769754" cy="1314501"/>
            </a:xfrm>
          </p:grpSpPr>
          <p:grpSp>
            <p:nvGrpSpPr>
              <p:cNvPr id="60" name="Group 59">
                <a:extLst>
                  <a:ext uri="{FF2B5EF4-FFF2-40B4-BE49-F238E27FC236}">
                    <a16:creationId xmlns:a16="http://schemas.microsoft.com/office/drawing/2014/main" id="{69569D49-812D-A592-10BD-E479797A7894}"/>
                  </a:ext>
                </a:extLst>
              </p:cNvPr>
              <p:cNvGrpSpPr/>
              <p:nvPr/>
            </p:nvGrpSpPr>
            <p:grpSpPr>
              <a:xfrm rot="17647871">
                <a:off x="10084056" y="1145734"/>
                <a:ext cx="333215" cy="741930"/>
                <a:chOff x="1965168" y="2704885"/>
                <a:chExt cx="171374" cy="381578"/>
              </a:xfrm>
            </p:grpSpPr>
            <p:cxnSp>
              <p:nvCxnSpPr>
                <p:cNvPr id="61" name="Straight Connector 60">
                  <a:extLst>
                    <a:ext uri="{FF2B5EF4-FFF2-40B4-BE49-F238E27FC236}">
                      <a16:creationId xmlns:a16="http://schemas.microsoft.com/office/drawing/2014/main" id="{7C2BEF41-370A-867C-AE12-3963289987CF}"/>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947F06E-0722-4212-8690-62494898A77C}"/>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67" name="TextBox 66">
                <a:extLst>
                  <a:ext uri="{FF2B5EF4-FFF2-40B4-BE49-F238E27FC236}">
                    <a16:creationId xmlns:a16="http://schemas.microsoft.com/office/drawing/2014/main" id="{4EC4CF44-75AA-B81B-1E0C-C2AEFB03BACE}"/>
                  </a:ext>
                </a:extLst>
              </p:cNvPr>
              <p:cNvSpPr txBox="1"/>
              <p:nvPr/>
            </p:nvSpPr>
            <p:spPr>
              <a:xfrm>
                <a:off x="8988769" y="1833595"/>
                <a:ext cx="2769754" cy="830997"/>
              </a:xfrm>
              <a:prstGeom prst="rect">
                <a:avLst/>
              </a:prstGeom>
              <a:noFill/>
            </p:spPr>
            <p:txBody>
              <a:bodyPr wrap="square" rtlCol="0" anchor="ctr">
                <a:spAutoFit/>
              </a:bodyPr>
              <a:lstStyle/>
              <a:p>
                <a:pPr algn="ctr"/>
                <a:r>
                  <a:rPr lang="en-US" sz="1600" b="1" cap="all" dirty="0">
                    <a:latin typeface="Alte Haas Grotesk" panose="02000503000000020004" pitchFamily="2" charset="0"/>
                  </a:rPr>
                  <a:t>Right-side Ports </a:t>
                </a:r>
                <a:r>
                  <a:rPr lang="en-US" sz="1600" b="1" cap="all" dirty="0">
                    <a:solidFill>
                      <a:srgbClr val="C00000"/>
                    </a:solidFill>
                    <a:latin typeface="Alte Haas Grotesk" panose="02000503000000020004" pitchFamily="2" charset="0"/>
                  </a:rPr>
                  <a:t>for</a:t>
                </a:r>
                <a:r>
                  <a:rPr lang="en-US" sz="1600" b="1" cap="all" dirty="0">
                    <a:latin typeface="Alte Haas Grotesk" panose="02000503000000020004" pitchFamily="2" charset="0"/>
                  </a:rPr>
                  <a:t> </a:t>
                </a:r>
                <a:r>
                  <a:rPr lang="en-US" sz="1600" b="1" cap="all" dirty="0">
                    <a:solidFill>
                      <a:srgbClr val="C00000"/>
                    </a:solidFill>
                    <a:latin typeface="Alte Haas Grotesk" panose="02000503000000020004" pitchFamily="2" charset="0"/>
                  </a:rPr>
                  <a:t>OUR domain to interact with others</a:t>
                </a:r>
              </a:p>
            </p:txBody>
          </p:sp>
        </p:grpSp>
      </p:grpSp>
      <p:sp>
        <p:nvSpPr>
          <p:cNvPr id="59" name="TextBox 58">
            <a:extLst>
              <a:ext uri="{FF2B5EF4-FFF2-40B4-BE49-F238E27FC236}">
                <a16:creationId xmlns:a16="http://schemas.microsoft.com/office/drawing/2014/main" id="{2102DB3A-79CD-9E2E-981E-29FC394C7B17}"/>
              </a:ext>
            </a:extLst>
          </p:cNvPr>
          <p:cNvSpPr txBox="1"/>
          <p:nvPr/>
        </p:nvSpPr>
        <p:spPr>
          <a:xfrm>
            <a:off x="6800596" y="3388830"/>
            <a:ext cx="618793" cy="215444"/>
          </a:xfrm>
          <a:prstGeom prst="rect">
            <a:avLst/>
          </a:prstGeom>
          <a:noFill/>
        </p:spPr>
        <p:txBody>
          <a:bodyPr wrap="square" rtlCol="0">
            <a:spAutoFit/>
          </a:bodyPr>
          <a:lstStyle/>
          <a:p>
            <a:pPr algn="ctr"/>
            <a:r>
              <a:rPr lang="fr-FR" sz="800" b="1" dirty="0">
                <a:latin typeface="Alte Haas Grotesk" panose="02000503000000020004" pitchFamily="2" charset="0"/>
              </a:rPr>
              <a:t>« uses »</a:t>
            </a:r>
            <a:endParaRPr lang="en-GB" sz="800" b="1" dirty="0">
              <a:latin typeface="Alte Haas Grotesk" panose="02000503000000020004" pitchFamily="2" charset="0"/>
            </a:endParaRPr>
          </a:p>
        </p:txBody>
      </p:sp>
      <p:sp>
        <p:nvSpPr>
          <p:cNvPr id="68" name="TextBox 67">
            <a:extLst>
              <a:ext uri="{FF2B5EF4-FFF2-40B4-BE49-F238E27FC236}">
                <a16:creationId xmlns:a16="http://schemas.microsoft.com/office/drawing/2014/main" id="{7A5F9E24-0B8E-F9C4-E2A5-BC49F978C415}"/>
              </a:ext>
            </a:extLst>
          </p:cNvPr>
          <p:cNvSpPr txBox="1"/>
          <p:nvPr/>
        </p:nvSpPr>
        <p:spPr>
          <a:xfrm>
            <a:off x="6452966" y="4179326"/>
            <a:ext cx="618793" cy="215444"/>
          </a:xfrm>
          <a:prstGeom prst="rect">
            <a:avLst/>
          </a:prstGeom>
          <a:noFill/>
        </p:spPr>
        <p:txBody>
          <a:bodyPr wrap="square" rtlCol="0">
            <a:spAutoFit/>
          </a:bodyPr>
          <a:lstStyle/>
          <a:p>
            <a:pPr algn="ctr"/>
            <a:r>
              <a:rPr lang="fr-FR" sz="800" b="1" dirty="0">
                <a:latin typeface="Alte Haas Grotesk" panose="02000503000000020004" pitchFamily="2" charset="0"/>
              </a:rPr>
              <a:t>« uses »</a:t>
            </a:r>
            <a:endParaRPr lang="en-GB" sz="800" b="1" dirty="0">
              <a:latin typeface="Alte Haas Grotesk" panose="02000503000000020004" pitchFamily="2" charset="0"/>
            </a:endParaRPr>
          </a:p>
        </p:txBody>
      </p:sp>
      <p:grpSp>
        <p:nvGrpSpPr>
          <p:cNvPr id="21" name="Group 20">
            <a:extLst>
              <a:ext uri="{FF2B5EF4-FFF2-40B4-BE49-F238E27FC236}">
                <a16:creationId xmlns:a16="http://schemas.microsoft.com/office/drawing/2014/main" id="{427D2682-1FBB-B97B-7115-0C07029C70FF}"/>
              </a:ext>
            </a:extLst>
          </p:cNvPr>
          <p:cNvGrpSpPr/>
          <p:nvPr/>
        </p:nvGrpSpPr>
        <p:grpSpPr>
          <a:xfrm>
            <a:off x="1117876" y="3308979"/>
            <a:ext cx="1045500" cy="1292575"/>
            <a:chOff x="1115646" y="3414241"/>
            <a:chExt cx="1045500" cy="1076682"/>
          </a:xfrm>
        </p:grpSpPr>
        <p:sp>
          <p:nvSpPr>
            <p:cNvPr id="18" name="Arrow: Right 17">
              <a:extLst>
                <a:ext uri="{FF2B5EF4-FFF2-40B4-BE49-F238E27FC236}">
                  <a16:creationId xmlns:a16="http://schemas.microsoft.com/office/drawing/2014/main" id="{BE487A0D-C9E9-F011-5CC0-D5C1E8266E82}"/>
                </a:ext>
              </a:extLst>
            </p:cNvPr>
            <p:cNvSpPr/>
            <p:nvPr/>
          </p:nvSpPr>
          <p:spPr>
            <a:xfrm rot="5400000">
              <a:off x="1104629" y="3554907"/>
              <a:ext cx="1076682" cy="795349"/>
            </a:xfrm>
            <a:prstGeom prst="rightArrow">
              <a:avLst/>
            </a:prstGeom>
            <a:solidFill>
              <a:schemeClr val="bg1">
                <a:alpha val="50000"/>
              </a:schemeClr>
            </a:solidFill>
          </p:spPr>
          <p:txBody>
            <a:bodyPr wrap="square" rtlCol="0">
              <a:noAutofit/>
            </a:bodyPr>
            <a:lstStyle/>
            <a:p>
              <a:endParaRPr lang="en-US" sz="1400" i="1">
                <a:solidFill>
                  <a:schemeClr val="bg1"/>
                </a:solidFill>
              </a:endParaRPr>
            </a:p>
          </p:txBody>
        </p:sp>
        <p:sp>
          <p:nvSpPr>
            <p:cNvPr id="19" name="TextBox 18">
              <a:extLst>
                <a:ext uri="{FF2B5EF4-FFF2-40B4-BE49-F238E27FC236}">
                  <a16:creationId xmlns:a16="http://schemas.microsoft.com/office/drawing/2014/main" id="{3FE23F85-D8E6-DC0E-15A5-2227B4E1B0F5}"/>
                </a:ext>
              </a:extLst>
            </p:cNvPr>
            <p:cNvSpPr txBox="1"/>
            <p:nvPr/>
          </p:nvSpPr>
          <p:spPr>
            <a:xfrm>
              <a:off x="1115646" y="3580939"/>
              <a:ext cx="1045500" cy="369332"/>
            </a:xfrm>
            <a:prstGeom prst="rect">
              <a:avLst/>
            </a:prstGeom>
            <a:solidFill>
              <a:schemeClr val="bg1">
                <a:alpha val="50000"/>
              </a:schemeClr>
            </a:solidFill>
          </p:spPr>
          <p:txBody>
            <a:bodyPr wrap="square" rtlCol="0">
              <a:noAutofit/>
            </a:bodyPr>
            <a:lstStyle>
              <a:defPPr>
                <a:defRPr lang="fr-FR"/>
              </a:defPPr>
              <a:lvl1pPr>
                <a:defRPr sz="1400" i="1">
                  <a:solidFill>
                    <a:schemeClr val="bg1"/>
                  </a:solidFill>
                </a:defRPr>
              </a:lvl1pPr>
            </a:lstStyle>
            <a:p>
              <a:pPr algn="ctr"/>
              <a:r>
                <a:rPr lang="en-US" sz="2000" b="1" i="0" dirty="0">
                  <a:solidFill>
                    <a:schemeClr val="tx1"/>
                  </a:solidFill>
                  <a:latin typeface="Alte Haas Grotesk" panose="02000503000000020004" pitchFamily="2" charset="0"/>
                </a:rPr>
                <a:t>“use”</a:t>
              </a:r>
            </a:p>
          </p:txBody>
        </p:sp>
      </p:grpSp>
      <p:grpSp>
        <p:nvGrpSpPr>
          <p:cNvPr id="5" name="Group 4">
            <a:extLst>
              <a:ext uri="{FF2B5EF4-FFF2-40B4-BE49-F238E27FC236}">
                <a16:creationId xmlns:a16="http://schemas.microsoft.com/office/drawing/2014/main" id="{C4825C23-277C-9A93-19B4-D37FD21834C3}"/>
              </a:ext>
            </a:extLst>
          </p:cNvPr>
          <p:cNvGrpSpPr/>
          <p:nvPr/>
        </p:nvGrpSpPr>
        <p:grpSpPr>
          <a:xfrm>
            <a:off x="9261910" y="2894859"/>
            <a:ext cx="2361726" cy="1166637"/>
            <a:chOff x="9261910" y="2894859"/>
            <a:chExt cx="2361726" cy="1166637"/>
          </a:xfrm>
        </p:grpSpPr>
        <p:sp>
          <p:nvSpPr>
            <p:cNvPr id="6" name="Arrow: Right 5">
              <a:extLst>
                <a:ext uri="{FF2B5EF4-FFF2-40B4-BE49-F238E27FC236}">
                  <a16:creationId xmlns:a16="http://schemas.microsoft.com/office/drawing/2014/main" id="{52EEAF71-4DAB-B2EC-B6D9-98E8F654B09B}"/>
                </a:ext>
              </a:extLst>
            </p:cNvPr>
            <p:cNvSpPr/>
            <p:nvPr/>
          </p:nvSpPr>
          <p:spPr>
            <a:xfrm rot="5400000">
              <a:off x="9818521" y="3080503"/>
              <a:ext cx="1166637" cy="795349"/>
            </a:xfrm>
            <a:prstGeom prst="rightArrow">
              <a:avLst/>
            </a:prstGeom>
            <a:solidFill>
              <a:schemeClr val="bg1">
                <a:alpha val="50000"/>
              </a:schemeClr>
            </a:solidFill>
          </p:spPr>
          <p:txBody>
            <a:bodyPr wrap="square" rtlCol="0">
              <a:noAutofit/>
            </a:bodyPr>
            <a:lstStyle/>
            <a:p>
              <a:endParaRPr lang="en-US" sz="1400" i="1">
                <a:solidFill>
                  <a:schemeClr val="bg1"/>
                </a:solidFill>
              </a:endParaRPr>
            </a:p>
          </p:txBody>
        </p:sp>
        <p:sp>
          <p:nvSpPr>
            <p:cNvPr id="7" name="TextBox 6">
              <a:extLst>
                <a:ext uri="{FF2B5EF4-FFF2-40B4-BE49-F238E27FC236}">
                  <a16:creationId xmlns:a16="http://schemas.microsoft.com/office/drawing/2014/main" id="{FEEA7612-EAA0-D92A-5AF6-0678147445CA}"/>
                </a:ext>
              </a:extLst>
            </p:cNvPr>
            <p:cNvSpPr txBox="1"/>
            <p:nvPr/>
          </p:nvSpPr>
          <p:spPr>
            <a:xfrm>
              <a:off x="9261910" y="3104258"/>
              <a:ext cx="2361726" cy="436766"/>
            </a:xfrm>
            <a:prstGeom prst="rect">
              <a:avLst/>
            </a:prstGeom>
            <a:solidFill>
              <a:schemeClr val="bg1">
                <a:alpha val="50000"/>
              </a:schemeClr>
            </a:solidFill>
          </p:spPr>
          <p:txBody>
            <a:bodyPr wrap="square" rtlCol="0">
              <a:noAutofit/>
            </a:bodyPr>
            <a:lstStyle>
              <a:defPPr>
                <a:defRPr lang="fr-FR"/>
              </a:defPPr>
              <a:lvl1pPr algn="ctr">
                <a:defRPr sz="2000" b="1" i="0">
                  <a:latin typeface="Alte Haas Grotesk" panose="02000503000000020004" pitchFamily="2" charset="0"/>
                </a:defRPr>
              </a:lvl1pPr>
            </a:lstStyle>
            <a:p>
              <a:r>
                <a:rPr lang="en-US" dirty="0"/>
                <a:t>“implemented by”</a:t>
              </a:r>
            </a:p>
          </p:txBody>
        </p:sp>
      </p:grpSp>
    </p:spTree>
    <p:extLst>
      <p:ext uri="{BB962C8B-B14F-4D97-AF65-F5344CB8AC3E}">
        <p14:creationId xmlns:p14="http://schemas.microsoft.com/office/powerpoint/2010/main" val="247026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85AF376A-C725-654A-6200-3CD6D1F10F68}"/>
              </a:ext>
            </a:extLst>
          </p:cNvPr>
          <p:cNvSpPr txBox="1"/>
          <p:nvPr/>
        </p:nvSpPr>
        <p:spPr>
          <a:xfrm>
            <a:off x="634366" y="3547432"/>
            <a:ext cx="2690589" cy="2745836"/>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sp>
        <p:nvSpPr>
          <p:cNvPr id="53" name="TextBox 52">
            <a:extLst>
              <a:ext uri="{FF2B5EF4-FFF2-40B4-BE49-F238E27FC236}">
                <a16:creationId xmlns:a16="http://schemas.microsoft.com/office/drawing/2014/main" id="{DA178585-0911-0938-903A-12270E1D978E}"/>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Ports are contracts</a:t>
            </a:r>
          </a:p>
        </p:txBody>
      </p:sp>
      <p:grpSp>
        <p:nvGrpSpPr>
          <p:cNvPr id="4" name="Group 3">
            <a:extLst>
              <a:ext uri="{FF2B5EF4-FFF2-40B4-BE49-F238E27FC236}">
                <a16:creationId xmlns:a16="http://schemas.microsoft.com/office/drawing/2014/main" id="{27933357-0C22-DF0D-E992-E2FBD5F5AA02}"/>
              </a:ext>
            </a:extLst>
          </p:cNvPr>
          <p:cNvGrpSpPr/>
          <p:nvPr/>
        </p:nvGrpSpPr>
        <p:grpSpPr>
          <a:xfrm>
            <a:off x="1649364" y="1768178"/>
            <a:ext cx="660591" cy="1470859"/>
            <a:chOff x="1965168" y="2704885"/>
            <a:chExt cx="171374" cy="381578"/>
          </a:xfrm>
        </p:grpSpPr>
        <p:cxnSp>
          <p:nvCxnSpPr>
            <p:cNvPr id="55" name="Straight Connector 54">
              <a:extLst>
                <a:ext uri="{FF2B5EF4-FFF2-40B4-BE49-F238E27FC236}">
                  <a16:creationId xmlns:a16="http://schemas.microsoft.com/office/drawing/2014/main" id="{DC68279D-A83E-7324-80B8-5171C272A59B}"/>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C70A84D-D904-96E4-3C82-748B751FF6FE}"/>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
        <p:nvSpPr>
          <p:cNvPr id="58" name="TextBox 57">
            <a:extLst>
              <a:ext uri="{FF2B5EF4-FFF2-40B4-BE49-F238E27FC236}">
                <a16:creationId xmlns:a16="http://schemas.microsoft.com/office/drawing/2014/main" id="{C4310008-1AAB-20E4-D325-4A13492AF26D}"/>
              </a:ext>
            </a:extLst>
          </p:cNvPr>
          <p:cNvSpPr txBox="1"/>
          <p:nvPr/>
        </p:nvSpPr>
        <p:spPr>
          <a:xfrm>
            <a:off x="653577" y="3955966"/>
            <a:ext cx="2769754" cy="1938992"/>
          </a:xfrm>
          <a:prstGeom prst="rect">
            <a:avLst/>
          </a:prstGeom>
          <a:noFill/>
        </p:spPr>
        <p:txBody>
          <a:bodyPr wrap="square" rtlCol="0" anchor="ctr">
            <a:spAutoFit/>
          </a:bodyPr>
          <a:lstStyle/>
          <a:p>
            <a:pPr algn="ctr"/>
            <a:r>
              <a:rPr lang="en-US" sz="2000" b="1" cap="all" dirty="0">
                <a:solidFill>
                  <a:srgbClr val="C00000"/>
                </a:solidFill>
                <a:latin typeface="Alte Haas Grotesk" panose="02000503000000020004" pitchFamily="2" charset="0"/>
              </a:rPr>
              <a:t>Left-side Ports  are </a:t>
            </a:r>
            <a:r>
              <a:rPr lang="en-US" sz="2000" b="1" cap="all" dirty="0">
                <a:latin typeface="Alte Haas Grotesk" panose="02000503000000020004" pitchFamily="2" charset="0"/>
              </a:rPr>
              <a:t>domain-driven </a:t>
            </a:r>
            <a:r>
              <a:rPr lang="en-US" sz="2000" b="1" cap="all" dirty="0">
                <a:solidFill>
                  <a:srgbClr val="C00000"/>
                </a:solidFill>
                <a:latin typeface="Alte Haas Grotesk" panose="02000503000000020004" pitchFamily="2" charset="0"/>
              </a:rPr>
              <a:t>Contracts</a:t>
            </a:r>
            <a:r>
              <a:rPr lang="en-US" sz="2000" b="1" cap="all" dirty="0">
                <a:latin typeface="Alte Haas Grotesk" panose="02000503000000020004" pitchFamily="2" charset="0"/>
              </a:rPr>
              <a:t> for others to interact with us</a:t>
            </a:r>
          </a:p>
        </p:txBody>
      </p:sp>
      <p:grpSp>
        <p:nvGrpSpPr>
          <p:cNvPr id="3" name="Group 2">
            <a:extLst>
              <a:ext uri="{FF2B5EF4-FFF2-40B4-BE49-F238E27FC236}">
                <a16:creationId xmlns:a16="http://schemas.microsoft.com/office/drawing/2014/main" id="{B76AE7EB-8EB0-9CBA-2798-C467928041FA}"/>
              </a:ext>
            </a:extLst>
          </p:cNvPr>
          <p:cNvGrpSpPr/>
          <p:nvPr/>
        </p:nvGrpSpPr>
        <p:grpSpPr>
          <a:xfrm>
            <a:off x="3449376" y="1890756"/>
            <a:ext cx="5233704" cy="3562815"/>
            <a:chOff x="2484888" y="1890756"/>
            <a:chExt cx="5233704" cy="3562815"/>
          </a:xfrm>
        </p:grpSpPr>
        <p:sp>
          <p:nvSpPr>
            <p:cNvPr id="5" name="Hexagon 4">
              <a:extLst>
                <a:ext uri="{FF2B5EF4-FFF2-40B4-BE49-F238E27FC236}">
                  <a16:creationId xmlns:a16="http://schemas.microsoft.com/office/drawing/2014/main" id="{674F6296-A433-A7CD-B956-37CA700D8616}"/>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Hexagon 5">
              <a:extLst>
                <a:ext uri="{FF2B5EF4-FFF2-40B4-BE49-F238E27FC236}">
                  <a16:creationId xmlns:a16="http://schemas.microsoft.com/office/drawing/2014/main" id="{72505934-6097-25E5-F762-1CA7DAE75D1F}"/>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 6">
              <a:extLst>
                <a:ext uri="{FF2B5EF4-FFF2-40B4-BE49-F238E27FC236}">
                  <a16:creationId xmlns:a16="http://schemas.microsoft.com/office/drawing/2014/main" id="{801FEDBD-096D-1CEC-D058-65BD3620D4DB}"/>
                </a:ext>
              </a:extLst>
            </p:cNvPr>
            <p:cNvGrpSpPr/>
            <p:nvPr/>
          </p:nvGrpSpPr>
          <p:grpSpPr>
            <a:xfrm>
              <a:off x="3871896" y="3112661"/>
              <a:ext cx="171374" cy="381578"/>
              <a:chOff x="7689730" y="3195744"/>
              <a:chExt cx="171374" cy="381578"/>
            </a:xfrm>
          </p:grpSpPr>
          <p:cxnSp>
            <p:nvCxnSpPr>
              <p:cNvPr id="33" name="Straight Connector 32">
                <a:extLst>
                  <a:ext uri="{FF2B5EF4-FFF2-40B4-BE49-F238E27FC236}">
                    <a16:creationId xmlns:a16="http://schemas.microsoft.com/office/drawing/2014/main" id="{644498E8-1334-BC20-835F-6ABA476669B2}"/>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C26886F-D30A-32F8-E27E-F84C76D3F02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Right Brace 14">
              <a:extLst>
                <a:ext uri="{FF2B5EF4-FFF2-40B4-BE49-F238E27FC236}">
                  <a16:creationId xmlns:a16="http://schemas.microsoft.com/office/drawing/2014/main" id="{516752D9-E984-7474-DF1B-28944826908E}"/>
                </a:ext>
              </a:extLst>
            </p:cNvPr>
            <p:cNvSpPr/>
            <p:nvPr/>
          </p:nvSpPr>
          <p:spPr>
            <a:xfrm rot="12414236">
              <a:off x="6548237" y="3733320"/>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Oval 16">
              <a:extLst>
                <a:ext uri="{FF2B5EF4-FFF2-40B4-BE49-F238E27FC236}">
                  <a16:creationId xmlns:a16="http://schemas.microsoft.com/office/drawing/2014/main" id="{63EDAD8E-77B3-D7DA-0959-4223525F987E}"/>
                </a:ext>
              </a:extLst>
            </p:cNvPr>
            <p:cNvSpPr/>
            <p:nvPr/>
          </p:nvSpPr>
          <p:spPr>
            <a:xfrm>
              <a:off x="6454901" y="361953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64F844C8-4B50-861E-2DE2-0A57A75843AD}"/>
                </a:ext>
              </a:extLst>
            </p:cNvPr>
            <p:cNvSpPr txBox="1"/>
            <p:nvPr/>
          </p:nvSpPr>
          <p:spPr>
            <a:xfrm>
              <a:off x="2484888" y="3471468"/>
              <a:ext cx="2108329" cy="307777"/>
            </a:xfrm>
            <a:prstGeom prst="rect">
              <a:avLst/>
            </a:prstGeom>
            <a:noFill/>
          </p:spPr>
          <p:txBody>
            <a:bodyPr wrap="square" rtlCol="0">
              <a:spAutoFit/>
            </a:bodyPr>
            <a:lstStyle/>
            <a:p>
              <a:pPr algn="r"/>
              <a:r>
                <a:rPr lang="en-GB" sz="1400" b="1" cap="all" dirty="0">
                  <a:latin typeface="Alte Haas Grotesk" panose="02000503000000020004" pitchFamily="2" charset="0"/>
                </a:rPr>
                <a:t>Domain</a:t>
              </a:r>
            </a:p>
          </p:txBody>
        </p:sp>
        <p:sp>
          <p:nvSpPr>
            <p:cNvPr id="23" name="TextBox 22">
              <a:extLst>
                <a:ext uri="{FF2B5EF4-FFF2-40B4-BE49-F238E27FC236}">
                  <a16:creationId xmlns:a16="http://schemas.microsoft.com/office/drawing/2014/main" id="{101C6C77-A286-8F08-93DC-F5E77C809EDC}"/>
                </a:ext>
              </a:extLst>
            </p:cNvPr>
            <p:cNvSpPr txBox="1"/>
            <p:nvPr/>
          </p:nvSpPr>
          <p:spPr>
            <a:xfrm>
              <a:off x="4780154" y="1924149"/>
              <a:ext cx="2045820" cy="307777"/>
            </a:xfrm>
            <a:prstGeom prst="rect">
              <a:avLst/>
            </a:prstGeom>
            <a:noFill/>
          </p:spPr>
          <p:txBody>
            <a:bodyPr wrap="square" rtlCol="0">
              <a:spAutoFit/>
            </a:bodyPr>
            <a:lstStyle/>
            <a:p>
              <a:pPr algn="r"/>
              <a:r>
                <a:rPr lang="en-GB" sz="1400" b="1" cap="all" dirty="0">
                  <a:latin typeface="Alte Haas Grotesk" panose="02000503000000020004" pitchFamily="2" charset="0"/>
                </a:rPr>
                <a:t>Infrastructure</a:t>
              </a:r>
            </a:p>
          </p:txBody>
        </p:sp>
        <p:sp>
          <p:nvSpPr>
            <p:cNvPr id="24" name="Right Brace 23">
              <a:extLst>
                <a:ext uri="{FF2B5EF4-FFF2-40B4-BE49-F238E27FC236}">
                  <a16:creationId xmlns:a16="http://schemas.microsoft.com/office/drawing/2014/main" id="{9B51F1F9-576F-B570-7D65-A1D3487B646C}"/>
                </a:ext>
              </a:extLst>
            </p:cNvPr>
            <p:cNvSpPr/>
            <p:nvPr/>
          </p:nvSpPr>
          <p:spPr>
            <a:xfrm rot="12414236">
              <a:off x="6139378" y="451902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Oval 24">
              <a:extLst>
                <a:ext uri="{FF2B5EF4-FFF2-40B4-BE49-F238E27FC236}">
                  <a16:creationId xmlns:a16="http://schemas.microsoft.com/office/drawing/2014/main" id="{2879EAC7-0C7E-A987-8CC7-291A6FD35DB4}"/>
                </a:ext>
              </a:extLst>
            </p:cNvPr>
            <p:cNvSpPr/>
            <p:nvPr/>
          </p:nvSpPr>
          <p:spPr>
            <a:xfrm>
              <a:off x="6046042" y="440523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9B5810C1-C67C-1DC6-D68C-B1919CB1ECB5}"/>
                </a:ext>
              </a:extLst>
            </p:cNvPr>
            <p:cNvSpPr/>
            <p:nvPr/>
          </p:nvSpPr>
          <p:spPr>
            <a:xfrm rot="17820000">
              <a:off x="6373095" y="4599975"/>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solidFill>
                    <a:srgbClr val="C00000"/>
                  </a:solidFill>
                </a:rPr>
                <a:t>« </a:t>
              </a:r>
              <a:r>
                <a:rPr lang="fr-FR" sz="700" b="1" dirty="0" err="1">
                  <a:solidFill>
                    <a:srgbClr val="C00000"/>
                  </a:solidFill>
                </a:rPr>
                <a:t>implements</a:t>
              </a:r>
              <a:r>
                <a:rPr lang="fr-FR" sz="700" b="1" dirty="0">
                  <a:solidFill>
                    <a:srgbClr val="C00000"/>
                  </a:solidFill>
                </a:rPr>
                <a:t> »</a:t>
              </a:r>
            </a:p>
            <a:p>
              <a:pPr algn="ctr"/>
              <a:r>
                <a:rPr lang="fr-FR" sz="900" cap="all" dirty="0">
                  <a:solidFill>
                    <a:schemeClr val="tx1"/>
                  </a:solidFill>
                </a:rPr>
                <a:t>Repository (Adapter)</a:t>
              </a:r>
              <a:endParaRPr lang="en-GB" sz="900" cap="all" dirty="0">
                <a:solidFill>
                  <a:schemeClr val="tx1"/>
                </a:solidFill>
              </a:endParaRPr>
            </a:p>
          </p:txBody>
        </p:sp>
        <p:sp>
          <p:nvSpPr>
            <p:cNvPr id="29" name="Rectangle 28">
              <a:extLst>
                <a:ext uri="{FF2B5EF4-FFF2-40B4-BE49-F238E27FC236}">
                  <a16:creationId xmlns:a16="http://schemas.microsoft.com/office/drawing/2014/main" id="{39D50E99-2726-FF69-43F3-D6264E3EB229}"/>
                </a:ext>
              </a:extLst>
            </p:cNvPr>
            <p:cNvSpPr/>
            <p:nvPr/>
          </p:nvSpPr>
          <p:spPr>
            <a:xfrm rot="17820000">
              <a:off x="6825496" y="3698388"/>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C00000"/>
                  </a:solidFill>
                </a:rPr>
                <a:t>« </a:t>
              </a:r>
              <a:r>
                <a:rPr lang="fr-FR" sz="600" b="1" dirty="0" err="1">
                  <a:solidFill>
                    <a:srgbClr val="C00000"/>
                  </a:solidFill>
                </a:rPr>
                <a:t>implements</a:t>
              </a:r>
              <a:r>
                <a:rPr lang="fr-FR" sz="600" b="1" dirty="0">
                  <a:solidFill>
                    <a:srgbClr val="C00000"/>
                  </a:solidFill>
                </a:rPr>
                <a:t> »</a:t>
              </a:r>
            </a:p>
            <a:p>
              <a:pPr algn="ctr"/>
              <a:r>
                <a:rPr lang="fr-FR" sz="800" cap="all" dirty="0">
                  <a:solidFill>
                    <a:schemeClr val="tx1"/>
                  </a:solidFill>
                </a:rPr>
                <a:t>Auditorium </a:t>
              </a:r>
              <a:r>
                <a:rPr lang="fr-FR" sz="800" cap="all" dirty="0" err="1">
                  <a:solidFill>
                    <a:schemeClr val="tx1"/>
                  </a:solidFill>
                </a:rPr>
                <a:t>seating</a:t>
              </a:r>
              <a:r>
                <a:rPr lang="fr-FR" sz="800" cap="all" dirty="0">
                  <a:solidFill>
                    <a:schemeClr val="tx1"/>
                  </a:solidFill>
                </a:rPr>
                <a:t> web Adapter</a:t>
              </a:r>
              <a:endParaRPr lang="en-GB" sz="800" cap="all" dirty="0">
                <a:solidFill>
                  <a:schemeClr val="tx1"/>
                </a:solidFill>
              </a:endParaRPr>
            </a:p>
          </p:txBody>
        </p:sp>
        <p:cxnSp>
          <p:nvCxnSpPr>
            <p:cNvPr id="30" name="Straight Arrow Connector 29">
              <a:extLst>
                <a:ext uri="{FF2B5EF4-FFF2-40B4-BE49-F238E27FC236}">
                  <a16:creationId xmlns:a16="http://schemas.microsoft.com/office/drawing/2014/main" id="{81E96E7A-4668-9AA6-1FEF-FEAF1927B341}"/>
                </a:ext>
              </a:extLst>
            </p:cNvPr>
            <p:cNvCxnSpPr>
              <a:cxnSpLocks/>
              <a:stCxn id="31" idx="2"/>
            </p:cNvCxnSpPr>
            <p:nvPr/>
          </p:nvCxnSpPr>
          <p:spPr>
            <a:xfrm>
              <a:off x="3496426" y="2834519"/>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F463F75-A829-2B68-107E-9DF3DE39D0F1}"/>
                </a:ext>
              </a:extLst>
            </p:cNvPr>
            <p:cNvSpPr/>
            <p:nvPr/>
          </p:nvSpPr>
          <p:spPr>
            <a:xfrm rot="17798078">
              <a:off x="2757713" y="2517497"/>
              <a:ext cx="1086095" cy="437786"/>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32" name="TextBox 31">
              <a:extLst>
                <a:ext uri="{FF2B5EF4-FFF2-40B4-BE49-F238E27FC236}">
                  <a16:creationId xmlns:a16="http://schemas.microsoft.com/office/drawing/2014/main" id="{E8091303-1E19-D4EC-B555-84F30D0D7F73}"/>
                </a:ext>
              </a:extLst>
            </p:cNvPr>
            <p:cNvSpPr txBox="1"/>
            <p:nvPr/>
          </p:nvSpPr>
          <p:spPr>
            <a:xfrm>
              <a:off x="3445482" y="2724592"/>
              <a:ext cx="618793" cy="215444"/>
            </a:xfrm>
            <a:prstGeom prst="rect">
              <a:avLst/>
            </a:prstGeom>
            <a:noFill/>
          </p:spPr>
          <p:txBody>
            <a:bodyPr wrap="square" rtlCol="0">
              <a:spAutoFit/>
            </a:bodyPr>
            <a:lstStyle/>
            <a:p>
              <a:pPr algn="ctr"/>
              <a:r>
                <a:rPr lang="fr-FR" sz="800" b="1" dirty="0">
                  <a:solidFill>
                    <a:srgbClr val="C00000"/>
                  </a:solidFill>
                  <a:latin typeface="Alte Haas Grotesk" panose="02000503000000020004" pitchFamily="2" charset="0"/>
                </a:rPr>
                <a:t>« uses »</a:t>
              </a:r>
              <a:endParaRPr lang="en-GB" sz="800" b="1" dirty="0">
                <a:solidFill>
                  <a:srgbClr val="C00000"/>
                </a:solidFill>
                <a:latin typeface="Alte Haas Grotesk" panose="02000503000000020004" pitchFamily="2" charset="0"/>
              </a:endParaRPr>
            </a:p>
          </p:txBody>
        </p:sp>
      </p:grpSp>
      <p:grpSp>
        <p:nvGrpSpPr>
          <p:cNvPr id="12" name="Group 11">
            <a:extLst>
              <a:ext uri="{FF2B5EF4-FFF2-40B4-BE49-F238E27FC236}">
                <a16:creationId xmlns:a16="http://schemas.microsoft.com/office/drawing/2014/main" id="{FAEA5A03-EF2B-503B-61CE-1E94FD4495AE}"/>
              </a:ext>
            </a:extLst>
          </p:cNvPr>
          <p:cNvGrpSpPr/>
          <p:nvPr/>
        </p:nvGrpSpPr>
        <p:grpSpPr>
          <a:xfrm>
            <a:off x="8993411" y="1840276"/>
            <a:ext cx="2788965" cy="4525090"/>
            <a:chOff x="8993411" y="1840276"/>
            <a:chExt cx="2788965" cy="4525090"/>
          </a:xfrm>
        </p:grpSpPr>
        <p:sp>
          <p:nvSpPr>
            <p:cNvPr id="2" name="TextBox 1">
              <a:extLst>
                <a:ext uri="{FF2B5EF4-FFF2-40B4-BE49-F238E27FC236}">
                  <a16:creationId xmlns:a16="http://schemas.microsoft.com/office/drawing/2014/main" id="{A7116DAA-47AE-8F47-98B9-A08EE32320A7}"/>
                </a:ext>
              </a:extLst>
            </p:cNvPr>
            <p:cNvSpPr txBox="1"/>
            <p:nvPr/>
          </p:nvSpPr>
          <p:spPr>
            <a:xfrm>
              <a:off x="8993411" y="3619530"/>
              <a:ext cx="2690589" cy="2745836"/>
            </a:xfrm>
            <a:prstGeom prst="rect">
              <a:avLst/>
            </a:prstGeom>
            <a:solidFill>
              <a:schemeClr val="bg1">
                <a:alpha val="50000"/>
              </a:schemeClr>
            </a:solidFill>
          </p:spPr>
          <p:txBody>
            <a:bodyPr wrap="square" rtlCol="0">
              <a:noAutofit/>
            </a:bodyPr>
            <a:lstStyle/>
            <a:p>
              <a:endParaRPr lang="en-US" sz="1400" i="1" dirty="0">
                <a:solidFill>
                  <a:schemeClr val="bg1"/>
                </a:solidFill>
              </a:endParaRPr>
            </a:p>
          </p:txBody>
        </p:sp>
        <p:grpSp>
          <p:nvGrpSpPr>
            <p:cNvPr id="8" name="Group 7">
              <a:extLst>
                <a:ext uri="{FF2B5EF4-FFF2-40B4-BE49-F238E27FC236}">
                  <a16:creationId xmlns:a16="http://schemas.microsoft.com/office/drawing/2014/main" id="{C6C116AB-1155-BC47-F3EB-14B6D8327122}"/>
                </a:ext>
              </a:extLst>
            </p:cNvPr>
            <p:cNvGrpSpPr/>
            <p:nvPr/>
          </p:nvGrpSpPr>
          <p:grpSpPr>
            <a:xfrm>
              <a:off x="10008409" y="1840276"/>
              <a:ext cx="660591" cy="1470859"/>
              <a:chOff x="1965168" y="2704885"/>
              <a:chExt cx="171374" cy="381578"/>
            </a:xfrm>
          </p:grpSpPr>
          <p:cxnSp>
            <p:nvCxnSpPr>
              <p:cNvPr id="9" name="Straight Connector 8">
                <a:extLst>
                  <a:ext uri="{FF2B5EF4-FFF2-40B4-BE49-F238E27FC236}">
                    <a16:creationId xmlns:a16="http://schemas.microsoft.com/office/drawing/2014/main" id="{499699A7-501A-14FD-86F4-59E17E59ADEA}"/>
                  </a:ext>
                </a:extLst>
              </p:cNvPr>
              <p:cNvCxnSpPr>
                <a:cxnSpLocks/>
              </p:cNvCxnSpPr>
              <p:nvPr/>
            </p:nvCxnSpPr>
            <p:spPr>
              <a:xfrm>
                <a:off x="2050855" y="2876259"/>
                <a:ext cx="0" cy="210204"/>
              </a:xfrm>
              <a:prstGeom prst="line">
                <a:avLst/>
              </a:prstGeom>
              <a:ln w="793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2F97CE8-0603-2BDA-DA91-F6C20D174E25}"/>
                  </a:ext>
                </a:extLst>
              </p:cNvPr>
              <p:cNvSpPr/>
              <p:nvPr/>
            </p:nvSpPr>
            <p:spPr>
              <a:xfrm>
                <a:off x="1965168" y="2704885"/>
                <a:ext cx="171374" cy="171374"/>
              </a:xfrm>
              <a:prstGeom prst="ellipse">
                <a:avLst/>
              </a:prstGeom>
              <a:solidFill>
                <a:schemeClr val="bg1"/>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
          <p:nvSpPr>
            <p:cNvPr id="11" name="TextBox 10">
              <a:extLst>
                <a:ext uri="{FF2B5EF4-FFF2-40B4-BE49-F238E27FC236}">
                  <a16:creationId xmlns:a16="http://schemas.microsoft.com/office/drawing/2014/main" id="{7B54D50C-29D5-D2F3-9FE9-CB5486FA0A8E}"/>
                </a:ext>
              </a:extLst>
            </p:cNvPr>
            <p:cNvSpPr txBox="1"/>
            <p:nvPr/>
          </p:nvSpPr>
          <p:spPr>
            <a:xfrm>
              <a:off x="9012622" y="3874176"/>
              <a:ext cx="2769754" cy="2246769"/>
            </a:xfrm>
            <a:prstGeom prst="rect">
              <a:avLst/>
            </a:prstGeom>
            <a:noFill/>
          </p:spPr>
          <p:txBody>
            <a:bodyPr wrap="square" rtlCol="0" anchor="ctr">
              <a:spAutoFit/>
            </a:bodyPr>
            <a:lstStyle/>
            <a:p>
              <a:pPr algn="ctr"/>
              <a:r>
                <a:rPr lang="en-US" sz="2000" b="1" cap="all" dirty="0">
                  <a:solidFill>
                    <a:srgbClr val="C00000"/>
                  </a:solidFill>
                  <a:latin typeface="Alte Haas Grotesk" panose="02000503000000020004" pitchFamily="2" charset="0"/>
                </a:rPr>
                <a:t>Right-side Ports  are </a:t>
              </a:r>
              <a:r>
                <a:rPr lang="en-US" sz="2000" b="1" cap="all" dirty="0">
                  <a:latin typeface="Alte Haas Grotesk" panose="02000503000000020004" pitchFamily="2" charset="0"/>
                </a:rPr>
                <a:t>domain-driven </a:t>
              </a:r>
              <a:r>
                <a:rPr lang="en-US" sz="2000" b="1" cap="all" dirty="0">
                  <a:solidFill>
                    <a:srgbClr val="C00000"/>
                  </a:solidFill>
                  <a:latin typeface="Alte Haas Grotesk" panose="02000503000000020004" pitchFamily="2" charset="0"/>
                </a:rPr>
                <a:t>Contracts</a:t>
              </a:r>
              <a:r>
                <a:rPr lang="en-US" sz="2000" b="1" cap="all" dirty="0">
                  <a:latin typeface="Alte Haas Grotesk" panose="02000503000000020004" pitchFamily="2" charset="0"/>
                </a:rPr>
                <a:t> for us to ask something to someone else</a:t>
              </a:r>
            </a:p>
          </p:txBody>
        </p:sp>
      </p:grpSp>
    </p:spTree>
    <p:extLst>
      <p:ext uri="{BB962C8B-B14F-4D97-AF65-F5344CB8AC3E}">
        <p14:creationId xmlns:p14="http://schemas.microsoft.com/office/powerpoint/2010/main" val="4595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707886"/>
          </a:xfrm>
          <a:prstGeom prst="rect">
            <a:avLst/>
          </a:prstGeom>
          <a:noFill/>
        </p:spPr>
        <p:txBody>
          <a:bodyPr wrap="square" rtlCol="0" anchor="t">
            <a:spAutoFit/>
          </a:bodyPr>
          <a:lstStyle/>
          <a:p>
            <a:pPr algn="r"/>
            <a:r>
              <a:rPr lang="en-US" sz="4000" b="1" cap="all" dirty="0">
                <a:solidFill>
                  <a:srgbClr val="C00000"/>
                </a:solidFill>
                <a:latin typeface="Alte Haas Grotesk" panose="02000503000000020004" pitchFamily="2" charset="0"/>
              </a:rPr>
              <a:t>Hexagonal “Micro” services</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36963" y="842546"/>
            <a:ext cx="3364147" cy="369332"/>
          </a:xfrm>
          <a:prstGeom prst="rect">
            <a:avLst/>
          </a:prstGeom>
          <a:noFill/>
        </p:spPr>
        <p:txBody>
          <a:bodyPr wrap="square" rtlCol="0">
            <a:spAutoFit/>
          </a:bodyPr>
          <a:lstStyle/>
          <a:p>
            <a:pPr algn="r"/>
            <a:r>
              <a:rPr lang="en-US" dirty="0"/>
              <a:t>@tpierrain (use case driven)</a:t>
            </a: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a:endCxn id="54" idx="3"/>
          </p:cNvCxnSpPr>
          <p:nvPr/>
        </p:nvCxnSpPr>
        <p:spPr>
          <a:xfrm>
            <a:off x="7481098" y="4095553"/>
            <a:ext cx="1504138" cy="519474"/>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Hexagon 53">
            <a:extLst>
              <a:ext uri="{FF2B5EF4-FFF2-40B4-BE49-F238E27FC236}">
                <a16:creationId xmlns:a16="http://schemas.microsoft.com/office/drawing/2014/main" id="{9DD52ED7-5148-67C5-D885-4E2830223613}"/>
              </a:ext>
            </a:extLst>
          </p:cNvPr>
          <p:cNvSpPr/>
          <p:nvPr/>
        </p:nvSpPr>
        <p:spPr>
          <a:xfrm>
            <a:off x="8985236" y="3672163"/>
            <a:ext cx="2738578" cy="1885727"/>
          </a:xfrm>
          <a:prstGeom prst="hexagon">
            <a:avLst/>
          </a:prstGeom>
          <a:solidFill>
            <a:srgbClr val="C5E0B4"/>
          </a:solidFill>
          <a:ln w="476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cap="all" dirty="0">
                <a:solidFill>
                  <a:schemeClr val="tx1"/>
                </a:solidFill>
                <a:latin typeface="Alte Haas Grotesk" panose="02000503000000020004" pitchFamily="2" charset="0"/>
              </a:rPr>
              <a:t>Auditorium </a:t>
            </a:r>
            <a:r>
              <a:rPr lang="en-GB" sz="1800" b="1" cap="all" dirty="0" err="1">
                <a:solidFill>
                  <a:schemeClr val="tx1"/>
                </a:solidFill>
                <a:latin typeface="Alte Haas Grotesk" panose="02000503000000020004" pitchFamily="2" charset="0"/>
              </a:rPr>
              <a:t>seatings</a:t>
            </a:r>
            <a:r>
              <a:rPr lang="en-GB" sz="1800" b="1" cap="all" dirty="0">
                <a:solidFill>
                  <a:schemeClr val="tx1"/>
                </a:solidFill>
                <a:latin typeface="Alte Haas Grotesk" panose="02000503000000020004" pitchFamily="2" charset="0"/>
              </a:rPr>
              <a:t> API</a:t>
            </a:r>
            <a:endParaRPr lang="fr-FR" dirty="0">
              <a:solidFill>
                <a:schemeClr val="tx1"/>
              </a:solidFill>
            </a:endParaRPr>
          </a:p>
        </p:txBody>
      </p:sp>
      <p:grpSp>
        <p:nvGrpSpPr>
          <p:cNvPr id="9" name="Group 8">
            <a:extLst>
              <a:ext uri="{FF2B5EF4-FFF2-40B4-BE49-F238E27FC236}">
                <a16:creationId xmlns:a16="http://schemas.microsoft.com/office/drawing/2014/main" id="{12C75229-5FE5-9C3C-75B6-2803B1934537}"/>
              </a:ext>
            </a:extLst>
          </p:cNvPr>
          <p:cNvGrpSpPr/>
          <p:nvPr/>
        </p:nvGrpSpPr>
        <p:grpSpPr>
          <a:xfrm>
            <a:off x="1185295" y="1169988"/>
            <a:ext cx="7584055" cy="5341936"/>
            <a:chOff x="-228725" y="651514"/>
            <a:chExt cx="7584055" cy="5341936"/>
          </a:xfrm>
        </p:grpSpPr>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25" y="651514"/>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447979" y="1267403"/>
              <a:ext cx="1145077" cy="89477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756465" y="1541936"/>
              <a:ext cx="487634" cy="230832"/>
            </a:xfrm>
            <a:prstGeom prst="rect">
              <a:avLst/>
            </a:prstGeom>
            <a:solidFill>
              <a:srgbClr val="E4C16C"/>
            </a:solidFill>
          </p:spPr>
          <p:txBody>
            <a:bodyPr wrap="none" rtlCol="0">
              <a:spAutoFit/>
            </a:bodyPr>
            <a:lstStyle>
              <a:defPPr>
                <a:defRPr lang="fr-FR"/>
              </a:defPPr>
              <a:lvl1pPr>
                <a:defRPr sz="900" b="1">
                  <a:latin typeface="Alte Haas Grotesk" panose="02000503000000020004" pitchFamily="2" charset="0"/>
                </a:defRPr>
              </a:lvl1pPr>
            </a:lstStyle>
            <a:p>
              <a:r>
                <a:rPr lang="fr-FR" dirty="0"/>
                <a:t>HTTP</a:t>
              </a:r>
              <a:endParaRPr lang="en-GB" dirty="0"/>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6449037" y="4738569"/>
              <a:ext cx="906293" cy="1254881"/>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latin typeface="Alte Haas Grotesk" panose="02000503000000020004" pitchFamily="2" charset="0"/>
                </a:rPr>
                <a:t>Suggestions</a:t>
              </a:r>
              <a:r>
                <a:rPr lang="fr-FR" sz="1400" b="1" cap="all" dirty="0">
                  <a:solidFill>
                    <a:schemeClr val="tx1"/>
                  </a:solidFill>
                  <a:latin typeface="Alte Haas Grotesk" panose="02000503000000020004" pitchFamily="2" charset="0"/>
                </a:rPr>
                <a:t> </a:t>
              </a:r>
              <a:br>
                <a:rPr lang="fr-FR" sz="1400" b="1" cap="all" dirty="0">
                  <a:solidFill>
                    <a:schemeClr val="tx1"/>
                  </a:solidFill>
                  <a:latin typeface="Alte Haas Grotesk" panose="02000503000000020004" pitchFamily="2" charset="0"/>
                </a:rPr>
              </a:b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2"/>
            </p:cNvCxnSpPr>
            <p:nvPr/>
          </p:nvCxnSpPr>
          <p:spPr>
            <a:xfrm>
              <a:off x="5614408" y="4478666"/>
              <a:ext cx="834629" cy="887344"/>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Suggestions API</a:t>
              </a:r>
            </a:p>
          </p:txBody>
        </p: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web Adapter</a:t>
              </a:r>
              <a:endParaRPr lang="en-GB" sz="900" cap="all" dirty="0">
                <a:solidFill>
                  <a:schemeClr val="tx1"/>
                </a:solidFill>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sp>
          <p:nvSpPr>
            <p:cNvPr id="134" name="TextBox 133">
              <a:extLst>
                <a:ext uri="{FF2B5EF4-FFF2-40B4-BE49-F238E27FC236}">
                  <a16:creationId xmlns:a16="http://schemas.microsoft.com/office/drawing/2014/main" id="{CCB73EF0-935D-80FD-0DA6-10CCD5AA72D7}"/>
                </a:ext>
              </a:extLst>
            </p:cNvPr>
            <p:cNvSpPr txBox="1"/>
            <p:nvPr/>
          </p:nvSpPr>
          <p:spPr>
            <a:xfrm>
              <a:off x="6600880" y="3691716"/>
              <a:ext cx="487634" cy="230832"/>
            </a:xfrm>
            <a:prstGeom prst="rect">
              <a:avLst/>
            </a:prstGeom>
            <a:solidFill>
              <a:srgbClr val="D39807"/>
            </a:solidFill>
          </p:spPr>
          <p:txBody>
            <a:bodyPr wrap="non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grpSp>
    </p:spTree>
    <p:extLst>
      <p:ext uri="{BB962C8B-B14F-4D97-AF65-F5344CB8AC3E}">
        <p14:creationId xmlns:p14="http://schemas.microsoft.com/office/powerpoint/2010/main" val="94274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A3AA3-BA17-7A71-77D0-A492F111D538}"/>
              </a:ext>
            </a:extLst>
          </p:cNvPr>
          <p:cNvSpPr>
            <a:spLocks noGrp="1"/>
          </p:cNvSpPr>
          <p:nvPr>
            <p:ph type="title"/>
          </p:nvPr>
        </p:nvSpPr>
        <p:spPr/>
        <p:txBody>
          <a:bodyPr/>
          <a:lstStyle/>
          <a:p>
            <a:r>
              <a:rPr lang="en-US" dirty="0"/>
              <a:t>Hexagonal Architecture </a:t>
            </a:r>
            <a:br>
              <a:rPr lang="en-US" dirty="0"/>
            </a:br>
            <a:r>
              <a:rPr lang="en-US" dirty="0"/>
              <a:t>in motion</a:t>
            </a:r>
          </a:p>
        </p:txBody>
      </p:sp>
    </p:spTree>
    <p:extLst>
      <p:ext uri="{BB962C8B-B14F-4D97-AF65-F5344CB8AC3E}">
        <p14:creationId xmlns:p14="http://schemas.microsoft.com/office/powerpoint/2010/main" val="518134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7F28-84C4-4D6A-3332-136DE113170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AF6207-4BCB-4644-E4EB-3A91A51C7A7A}"/>
              </a:ext>
            </a:extLst>
          </p:cNvPr>
          <p:cNvSpPr>
            <a:spLocks noGrp="1"/>
          </p:cNvSpPr>
          <p:nvPr>
            <p:ph type="body" idx="1"/>
          </p:nvPr>
        </p:nvSpPr>
        <p:spPr/>
        <p:txBody>
          <a:bodyPr/>
          <a:lstStyle/>
          <a:p>
            <a:endParaRPr lang="en-US"/>
          </a:p>
        </p:txBody>
      </p:sp>
      <p:pic>
        <p:nvPicPr>
          <p:cNvPr id="4" name="Picture 4" descr="La Colline Théâtre National - Les Souffleurs d'Images">
            <a:extLst>
              <a:ext uri="{FF2B5EF4-FFF2-40B4-BE49-F238E27FC236}">
                <a16:creationId xmlns:a16="http://schemas.microsoft.com/office/drawing/2014/main" id="{354037DB-4911-B2A3-9021-97CBC89C93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73" r="7273"/>
          <a:stretch/>
        </p:blipFill>
        <p:spPr bwMode="auto">
          <a:xfrm>
            <a:off x="-1" y="0"/>
            <a:ext cx="12192001" cy="72711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276B69-15CC-40F2-FDE1-027750132DFA}"/>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Our Domain</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05580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03CF-C6DC-A3F8-8665-C81D3D0747EA}"/>
              </a:ext>
            </a:extLst>
          </p:cNvPr>
          <p:cNvSpPr>
            <a:spLocks noGrp="1"/>
          </p:cNvSpPr>
          <p:nvPr>
            <p:ph type="title" idx="4294967295"/>
          </p:nvPr>
        </p:nvSpPr>
        <p:spPr>
          <a:xfrm>
            <a:off x="8339138" y="3232150"/>
            <a:ext cx="3852862" cy="1833563"/>
          </a:xfrm>
        </p:spPr>
        <p:txBody>
          <a:bodyPr vert="horz" lIns="91440" tIns="45720" rIns="91440" bIns="45720" rtlCol="0" anchor="b">
            <a:normAutofit/>
          </a:bodyPr>
          <a:lstStyle/>
          <a:p>
            <a:pPr algn="ctr"/>
            <a:r>
              <a:rPr lang="en-US" sz="4000" b="1" dirty="0">
                <a:solidFill>
                  <a:srgbClr val="C00000"/>
                </a:solidFill>
                <a:latin typeface="Alte Haas Grotesk" panose="02000503000000020004" pitchFamily="2" charset="0"/>
              </a:rPr>
              <a:t>Hexagonal Architecture </a:t>
            </a:r>
            <a:br>
              <a:rPr lang="en-US" sz="4000" b="1" dirty="0">
                <a:solidFill>
                  <a:srgbClr val="C00000"/>
                </a:solidFill>
                <a:latin typeface="Alte Haas Grotesk" panose="02000503000000020004" pitchFamily="2" charset="0"/>
              </a:rPr>
            </a:br>
            <a:r>
              <a:rPr lang="en-US" sz="4000" b="1" dirty="0">
                <a:solidFill>
                  <a:srgbClr val="C00000"/>
                </a:solidFill>
                <a:latin typeface="Alte Haas Grotesk" panose="02000503000000020004" pitchFamily="2" charset="0"/>
              </a:rPr>
              <a:t>&amp; Beyond</a:t>
            </a:r>
          </a:p>
        </p:txBody>
      </p:sp>
      <p:pic>
        <p:nvPicPr>
          <p:cNvPr id="5" name="Content Placeholder 4" descr="A picture containing player, tiled&#10;&#10;Description automatically generated">
            <a:extLst>
              <a:ext uri="{FF2B5EF4-FFF2-40B4-BE49-F238E27FC236}">
                <a16:creationId xmlns:a16="http://schemas.microsoft.com/office/drawing/2014/main" id="{8B1B3379-69B8-E7E0-0CC9-3CCCCA7000D0}"/>
              </a:ext>
            </a:extLst>
          </p:cNvPr>
          <p:cNvPicPr>
            <a:picLocks noGrp="1" noChangeAspect="1"/>
          </p:cNvPicPr>
          <p:nvPr>
            <p:ph idx="4294967295"/>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grpSp>
        <p:nvGrpSpPr>
          <p:cNvPr id="18" name="Group 17">
            <a:extLst>
              <a:ext uri="{FF2B5EF4-FFF2-40B4-BE49-F238E27FC236}">
                <a16:creationId xmlns:a16="http://schemas.microsoft.com/office/drawing/2014/main" id="{7091736B-6F45-DB3A-0FC7-66E782D21FFD}"/>
              </a:ext>
            </a:extLst>
          </p:cNvPr>
          <p:cNvGrpSpPr/>
          <p:nvPr/>
        </p:nvGrpSpPr>
        <p:grpSpPr>
          <a:xfrm>
            <a:off x="786952" y="871671"/>
            <a:ext cx="10618096" cy="4939469"/>
            <a:chOff x="1166548" y="871671"/>
            <a:chExt cx="10618096" cy="4939469"/>
          </a:xfrm>
        </p:grpSpPr>
        <p:grpSp>
          <p:nvGrpSpPr>
            <p:cNvPr id="13" name="Group 12">
              <a:extLst>
                <a:ext uri="{FF2B5EF4-FFF2-40B4-BE49-F238E27FC236}">
                  <a16:creationId xmlns:a16="http://schemas.microsoft.com/office/drawing/2014/main" id="{F0545A68-8402-FC18-DA00-192F2156AA6F}"/>
                </a:ext>
              </a:extLst>
            </p:cNvPr>
            <p:cNvGrpSpPr/>
            <p:nvPr/>
          </p:nvGrpSpPr>
          <p:grpSpPr>
            <a:xfrm>
              <a:off x="7725395" y="871671"/>
              <a:ext cx="4059249" cy="4939469"/>
              <a:chOff x="2196268" y="931491"/>
              <a:chExt cx="4059249" cy="4939469"/>
            </a:xfrm>
          </p:grpSpPr>
          <p:pic>
            <p:nvPicPr>
              <p:cNvPr id="4" name="Picture 3">
                <a:extLst>
                  <a:ext uri="{FF2B5EF4-FFF2-40B4-BE49-F238E27FC236}">
                    <a16:creationId xmlns:a16="http://schemas.microsoft.com/office/drawing/2014/main" id="{463B963F-0D4A-2711-55BB-B41428D99AF6}"/>
                  </a:ext>
                </a:extLst>
              </p:cNvPr>
              <p:cNvPicPr>
                <a:picLocks noChangeAspect="1"/>
              </p:cNvPicPr>
              <p:nvPr/>
            </p:nvPicPr>
            <p:blipFill rotWithShape="1">
              <a:blip r:embed="rId4"/>
              <a:srcRect l="3874" t="1170" r="6997" b="2256"/>
              <a:stretch/>
            </p:blipFill>
            <p:spPr>
              <a:xfrm>
                <a:off x="2196268" y="931491"/>
                <a:ext cx="4049503" cy="4939469"/>
              </a:xfrm>
              <a:prstGeom prst="rect">
                <a:avLst/>
              </a:prstGeom>
            </p:spPr>
          </p:pic>
          <p:sp>
            <p:nvSpPr>
              <p:cNvPr id="11" name="Rectangle 10">
                <a:extLst>
                  <a:ext uri="{FF2B5EF4-FFF2-40B4-BE49-F238E27FC236}">
                    <a16:creationId xmlns:a16="http://schemas.microsoft.com/office/drawing/2014/main" id="{767A5DC9-EEF5-2375-FFB9-EC6F0890099A}"/>
                  </a:ext>
                </a:extLst>
              </p:cNvPr>
              <p:cNvSpPr/>
              <p:nvPr/>
            </p:nvSpPr>
            <p:spPr>
              <a:xfrm>
                <a:off x="5614586" y="1059679"/>
                <a:ext cx="640931" cy="257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0C2F7A5-F078-8C37-FDCC-3365A74FA789}"/>
                </a:ext>
              </a:extLst>
            </p:cNvPr>
            <p:cNvSpPr/>
            <p:nvPr/>
          </p:nvSpPr>
          <p:spPr>
            <a:xfrm>
              <a:off x="1166548" y="871671"/>
              <a:ext cx="6537533" cy="4939469"/>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r>
                <a:rPr lang="fr-FR" dirty="0"/>
                <a:t>building software </a:t>
              </a:r>
              <a:r>
                <a:rPr lang="fr-FR" dirty="0" err="1"/>
                <a:t>since</a:t>
              </a:r>
              <a:r>
                <a:rPr lang="fr-FR" dirty="0"/>
                <a:t> 25 </a:t>
              </a:r>
              <a:r>
                <a:rPr lang="fr-FR" dirty="0" err="1"/>
                <a:t>years</a:t>
              </a:r>
              <a:endParaRPr lang="fr-FR" dirty="0"/>
            </a:p>
            <a:p>
              <a:pPr algn="ctr"/>
              <a:endParaRPr lang="fr-FR" dirty="0"/>
            </a:p>
            <a:p>
              <a:pPr algn="ctr"/>
              <a:r>
                <a:rPr lang="fr-FR" dirty="0" err="1"/>
                <a:t>eXtreme</a:t>
              </a:r>
              <a:r>
                <a:rPr lang="fr-FR" dirty="0"/>
                <a:t> Programmer </a:t>
              </a:r>
              <a:r>
                <a:rPr lang="fr-FR" dirty="0" err="1"/>
                <a:t>now</a:t>
              </a:r>
              <a:r>
                <a:rPr lang="fr-FR" dirty="0"/>
                <a:t> </a:t>
              </a:r>
              <a:r>
                <a:rPr lang="fr-FR" dirty="0" err="1"/>
                <a:t>dealing</a:t>
              </a:r>
              <a:r>
                <a:rPr lang="fr-FR" dirty="0"/>
                <a:t> </a:t>
              </a:r>
              <a:r>
                <a:rPr lang="fr-FR" dirty="0" err="1"/>
                <a:t>with</a:t>
              </a:r>
              <a:r>
                <a:rPr lang="fr-FR" dirty="0"/>
                <a:t> people </a:t>
              </a:r>
              <a:r>
                <a:rPr lang="fr-FR" dirty="0" err="1"/>
                <a:t>after</a:t>
              </a:r>
              <a:r>
                <a:rPr lang="fr-FR" dirty="0"/>
                <a:t> </a:t>
              </a:r>
              <a:br>
                <a:rPr lang="fr-FR" dirty="0"/>
              </a:br>
              <a:r>
                <a:rPr lang="fr-FR" dirty="0"/>
                <a:t>12 </a:t>
              </a:r>
              <a:r>
                <a:rPr lang="fr-FR" dirty="0" err="1"/>
                <a:t>years</a:t>
              </a:r>
              <a:r>
                <a:rPr lang="fr-FR" dirty="0"/>
                <a:t> of architecture and change management</a:t>
              </a:r>
            </a:p>
            <a:p>
              <a:pPr algn="ctr"/>
              <a:endParaRPr lang="fr-FR" dirty="0"/>
            </a:p>
            <a:p>
              <a:pPr algn="ctr"/>
              <a:r>
                <a:rPr lang="fr-FR" dirty="0" err="1"/>
                <a:t>currently</a:t>
              </a:r>
              <a:r>
                <a:rPr lang="fr-FR" dirty="0"/>
                <a:t> VP of Engineering @ </a:t>
              </a:r>
              <a:r>
                <a:rPr lang="fr-FR" dirty="0" err="1"/>
                <a:t>Agicap</a:t>
              </a:r>
              <a:r>
                <a:rPr lang="fr-FR" dirty="0"/>
                <a:t> in  Lyon (</a:t>
              </a:r>
              <a:r>
                <a:rPr lang="fr-FR" dirty="0" err="1"/>
                <a:t>scale</a:t>
              </a:r>
              <a:r>
                <a:rPr lang="fr-FR" dirty="0"/>
                <a:t> up)</a:t>
              </a:r>
            </a:p>
            <a:p>
              <a:pPr algn="ctr"/>
              <a:endParaRPr lang="fr-FR" dirty="0"/>
            </a:p>
            <a:p>
              <a:pPr algn="ctr"/>
              <a:r>
                <a:rPr lang="fr-FR" dirty="0"/>
                <a:t>XP, TDD, DDD, Event </a:t>
              </a:r>
              <a:r>
                <a:rPr lang="fr-FR" dirty="0" err="1"/>
                <a:t>Sourcing</a:t>
              </a:r>
              <a:r>
                <a:rPr lang="fr-FR" dirty="0"/>
                <a:t>, </a:t>
              </a:r>
              <a:br>
                <a:rPr lang="fr-FR" dirty="0"/>
              </a:br>
              <a:r>
                <a:rPr lang="fr-FR" dirty="0"/>
                <a:t>Tech architecture, </a:t>
              </a:r>
              <a:r>
                <a:rPr lang="fr-FR" dirty="0" err="1"/>
                <a:t>Reactive</a:t>
              </a:r>
              <a:r>
                <a:rPr lang="fr-FR" dirty="0"/>
                <a:t> </a:t>
              </a:r>
              <a:r>
                <a:rPr lang="fr-FR" dirty="0" err="1"/>
                <a:t>Programming</a:t>
              </a:r>
              <a:endParaRPr lang="fr-FR" dirty="0"/>
            </a:p>
            <a:p>
              <a:pPr algn="ctr"/>
              <a:endParaRPr lang="fr-FR" dirty="0"/>
            </a:p>
            <a:p>
              <a:pPr algn="ctr"/>
              <a:r>
                <a:rPr lang="fr-FR" dirty="0"/>
                <a:t>DDD FR </a:t>
              </a:r>
              <a:r>
                <a:rPr lang="fr-FR" dirty="0" err="1"/>
                <a:t>organizer</a:t>
              </a:r>
              <a:endParaRPr lang="fr-FR" dirty="0"/>
            </a:p>
          </p:txBody>
        </p:sp>
      </p:grpSp>
      <p:sp>
        <p:nvSpPr>
          <p:cNvPr id="3" name="TextBox 2">
            <a:extLst>
              <a:ext uri="{FF2B5EF4-FFF2-40B4-BE49-F238E27FC236}">
                <a16:creationId xmlns:a16="http://schemas.microsoft.com/office/drawing/2014/main" id="{71D0699B-7A28-750F-0A39-8D09251E3FB8}"/>
              </a:ext>
            </a:extLst>
          </p:cNvPr>
          <p:cNvSpPr txBox="1"/>
          <p:nvPr/>
        </p:nvSpPr>
        <p:spPr>
          <a:xfrm>
            <a:off x="2040038" y="1046860"/>
            <a:ext cx="4602542" cy="400110"/>
          </a:xfrm>
          <a:prstGeom prst="rect">
            <a:avLst/>
          </a:prstGeom>
          <a:noFill/>
        </p:spPr>
        <p:txBody>
          <a:bodyPr wrap="none" rtlCol="0">
            <a:spAutoFit/>
          </a:bodyPr>
          <a:lstStyle/>
          <a:p>
            <a:r>
              <a:rPr lang="en-US" sz="2000" b="1" dirty="0">
                <a:solidFill>
                  <a:schemeClr val="bg1"/>
                </a:solidFill>
                <a:latin typeface="Alte Haas Grotesk" panose="02000503000000020004" pitchFamily="2" charset="0"/>
              </a:rPr>
              <a:t>Thomas PIERRAIN (use case driven)</a:t>
            </a:r>
          </a:p>
        </p:txBody>
      </p:sp>
    </p:spTree>
    <p:extLst>
      <p:ext uri="{BB962C8B-B14F-4D97-AF65-F5344CB8AC3E}">
        <p14:creationId xmlns:p14="http://schemas.microsoft.com/office/powerpoint/2010/main" val="374986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sp>
        <p:nvSpPr>
          <p:cNvPr id="5" name="TextBox 4">
            <a:extLst>
              <a:ext uri="{FF2B5EF4-FFF2-40B4-BE49-F238E27FC236}">
                <a16:creationId xmlns:a16="http://schemas.microsoft.com/office/drawing/2014/main" id="{9CC8F11D-FC75-4946-A9FD-3754D9F4A213}"/>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535530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8" name="TextBox 7">
            <a:extLst>
              <a:ext uri="{FF2B5EF4-FFF2-40B4-BE49-F238E27FC236}">
                <a16:creationId xmlns:a16="http://schemas.microsoft.com/office/drawing/2014/main" id="{5A2762FD-6AD0-4E3B-BEE0-879E68E4ECD0}"/>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1" name="TextBox 10">
            <a:extLst>
              <a:ext uri="{FF2B5EF4-FFF2-40B4-BE49-F238E27FC236}">
                <a16:creationId xmlns:a16="http://schemas.microsoft.com/office/drawing/2014/main" id="{EBA481B9-71FD-4F84-ABCA-2D650F17B3B2}"/>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586218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10" name="TextBox 9">
            <a:extLst>
              <a:ext uri="{FF2B5EF4-FFF2-40B4-BE49-F238E27FC236}">
                <a16:creationId xmlns:a16="http://schemas.microsoft.com/office/drawing/2014/main" id="{14A5EB83-0187-49CD-BED2-5FAB74996998}"/>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D7F5D946-F553-40D7-BCA3-DC76D9A8511F}"/>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099337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9018417" y="1647307"/>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A0293CB8-6C8E-43F0-ABBD-42D7AD1AD9AA}"/>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56E394AD-DBB0-4424-88EA-CD000EA7DB20}"/>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83769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89426E49-6AE8-4DF6-B257-E9171CBA74C9}"/>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86FB1362-AC41-445E-B95D-1C73DCE81461}"/>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623828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4" name="TextBox 13">
            <a:extLst>
              <a:ext uri="{FF2B5EF4-FFF2-40B4-BE49-F238E27FC236}">
                <a16:creationId xmlns:a16="http://schemas.microsoft.com/office/drawing/2014/main" id="{08225B24-CF6F-41FE-9B58-F4DC8DB2F7A2}"/>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19" name="TextBox 18">
            <a:extLst>
              <a:ext uri="{FF2B5EF4-FFF2-40B4-BE49-F238E27FC236}">
                <a16:creationId xmlns:a16="http://schemas.microsoft.com/office/drawing/2014/main" id="{E698A0C7-4B8A-4A91-837C-2E0776B0C196}"/>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018681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6489605" y="363907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TextBox 20">
            <a:extLst>
              <a:ext uri="{FF2B5EF4-FFF2-40B4-BE49-F238E27FC236}">
                <a16:creationId xmlns:a16="http://schemas.microsoft.com/office/drawing/2014/main" id="{CFACAEBD-FEFD-463E-90B6-1A8984BE7636}"/>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23" name="TextBox 22">
            <a:extLst>
              <a:ext uri="{FF2B5EF4-FFF2-40B4-BE49-F238E27FC236}">
                <a16:creationId xmlns:a16="http://schemas.microsoft.com/office/drawing/2014/main" id="{0BF94CC2-8CFB-45AD-8CC0-75D9BB4BA0C3}"/>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70436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5558720" y="367702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681FE825-626E-43CE-A34A-051FCBA422A0}"/>
              </a:ext>
            </a:extLst>
          </p:cNvPr>
          <p:cNvGrpSpPr/>
          <p:nvPr/>
        </p:nvGrpSpPr>
        <p:grpSpPr>
          <a:xfrm>
            <a:off x="5907775" y="4371761"/>
            <a:ext cx="385713" cy="364294"/>
            <a:chOff x="5689595" y="5134353"/>
            <a:chExt cx="385713" cy="364294"/>
          </a:xfrm>
        </p:grpSpPr>
        <p:sp>
          <p:nvSpPr>
            <p:cNvPr id="14" name="Arrow: Curved Down 13">
              <a:extLst>
                <a:ext uri="{FF2B5EF4-FFF2-40B4-BE49-F238E27FC236}">
                  <a16:creationId xmlns:a16="http://schemas.microsoft.com/office/drawing/2014/main" id="{08CEC25F-43B7-459F-A926-F0FC9E746E47}"/>
                </a:ext>
              </a:extLst>
            </p:cNvPr>
            <p:cNvSpPr/>
            <p:nvPr/>
          </p:nvSpPr>
          <p:spPr>
            <a:xfrm rot="8565192">
              <a:off x="5836950" y="5330301"/>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row: Curved Down 15">
              <a:extLst>
                <a:ext uri="{FF2B5EF4-FFF2-40B4-BE49-F238E27FC236}">
                  <a16:creationId xmlns:a16="http://schemas.microsoft.com/office/drawing/2014/main" id="{C0D5E4FB-58E8-464E-B376-79E0E9F97506}"/>
                </a:ext>
              </a:extLst>
            </p:cNvPr>
            <p:cNvSpPr/>
            <p:nvPr/>
          </p:nvSpPr>
          <p:spPr>
            <a:xfrm rot="19489358">
              <a:off x="5689595" y="5134353"/>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TextBox 20">
            <a:extLst>
              <a:ext uri="{FF2B5EF4-FFF2-40B4-BE49-F238E27FC236}">
                <a16:creationId xmlns:a16="http://schemas.microsoft.com/office/drawing/2014/main" id="{155200A3-E5B4-490C-972E-9CD2C5BE4C32}"/>
              </a:ext>
            </a:extLst>
          </p:cNvPr>
          <p:cNvSpPr txBox="1"/>
          <p:nvPr/>
        </p:nvSpPr>
        <p:spPr>
          <a:xfrm>
            <a:off x="5293599" y="4846791"/>
            <a:ext cx="15471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CC0C"/>
                </a:solidFill>
                <a:effectLst/>
                <a:uLnTx/>
                <a:uFillTx/>
                <a:latin typeface="Calibri" panose="020F0502020204030204"/>
                <a:ea typeface="+mn-ea"/>
                <a:cs typeface="+mn-cs"/>
              </a:rPr>
              <a:t>OUR CORE DOMAIN</a:t>
            </a:r>
          </a:p>
        </p:txBody>
      </p:sp>
      <p:sp>
        <p:nvSpPr>
          <p:cNvPr id="25" name="TextBox 24">
            <a:extLst>
              <a:ext uri="{FF2B5EF4-FFF2-40B4-BE49-F238E27FC236}">
                <a16:creationId xmlns:a16="http://schemas.microsoft.com/office/drawing/2014/main" id="{DE3BCF40-3DA5-4EAE-A674-0EBD8C2EBDC9}"/>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28" name="TextBox 27">
            <a:extLst>
              <a:ext uri="{FF2B5EF4-FFF2-40B4-BE49-F238E27FC236}">
                <a16:creationId xmlns:a16="http://schemas.microsoft.com/office/drawing/2014/main" id="{5E905E0F-2CBB-49A5-BED7-FE507F5A13EE}"/>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252702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grpSp>
        <p:nvGrpSpPr>
          <p:cNvPr id="24" name="Group 23">
            <a:extLst>
              <a:ext uri="{FF2B5EF4-FFF2-40B4-BE49-F238E27FC236}">
                <a16:creationId xmlns:a16="http://schemas.microsoft.com/office/drawing/2014/main" id="{97A6DEBF-8626-4229-8F86-F51D033B8985}"/>
              </a:ext>
            </a:extLst>
          </p:cNvPr>
          <p:cNvGrpSpPr/>
          <p:nvPr/>
        </p:nvGrpSpPr>
        <p:grpSpPr>
          <a:xfrm>
            <a:off x="5559552" y="3675888"/>
            <a:ext cx="1212737" cy="617861"/>
            <a:chOff x="1401521" y="2854660"/>
            <a:chExt cx="1212737" cy="617861"/>
          </a:xfrm>
        </p:grpSpPr>
        <p:grpSp>
          <p:nvGrpSpPr>
            <p:cNvPr id="25" name="Group 24">
              <a:extLst>
                <a:ext uri="{FF2B5EF4-FFF2-40B4-BE49-F238E27FC236}">
                  <a16:creationId xmlns:a16="http://schemas.microsoft.com/office/drawing/2014/main" id="{8DD7C4B7-D0FC-4C64-94F8-1985FC8A773E}"/>
                </a:ext>
              </a:extLst>
            </p:cNvPr>
            <p:cNvGrpSpPr/>
            <p:nvPr/>
          </p:nvGrpSpPr>
          <p:grpSpPr>
            <a:xfrm>
              <a:off x="1401521" y="2854660"/>
              <a:ext cx="1212737" cy="617861"/>
              <a:chOff x="6489605" y="3639079"/>
              <a:chExt cx="1212737" cy="617861"/>
            </a:xfrm>
          </p:grpSpPr>
          <p:pic>
            <p:nvPicPr>
              <p:cNvPr id="32" name="Picture 31">
                <a:extLst>
                  <a:ext uri="{FF2B5EF4-FFF2-40B4-BE49-F238E27FC236}">
                    <a16:creationId xmlns:a16="http://schemas.microsoft.com/office/drawing/2014/main" id="{859E0056-F3BA-42D7-B1F3-8D913F8E3430}"/>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33" name="Rectangle 32">
                <a:extLst>
                  <a:ext uri="{FF2B5EF4-FFF2-40B4-BE49-F238E27FC236}">
                    <a16:creationId xmlns:a16="http://schemas.microsoft.com/office/drawing/2014/main" id="{1197157C-7C74-4660-9EFD-F0400A6EA14C}"/>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5D82DBEE-B2F2-452D-9CFD-24F38B8A51FE}"/>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15A45C8-2531-467A-9096-36A5344D2765}"/>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079C323-04D6-4A6E-B94E-546A0F15436E}"/>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8258193-C133-4EDF-B288-E2DAD5F26BCF}"/>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5573418F-7CAC-4D9C-86A9-C4D0AEA364A8}"/>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Rectangle 27">
              <a:extLst>
                <a:ext uri="{FF2B5EF4-FFF2-40B4-BE49-F238E27FC236}">
                  <a16:creationId xmlns:a16="http://schemas.microsoft.com/office/drawing/2014/main" id="{5215AA77-5614-42B7-9C75-AAD9F4B05008}"/>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28A576B-52A8-4691-9373-5C01F2875A38}"/>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3C12665-2376-4CF5-B129-B596EB81B3E0}"/>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TextBox 38">
            <a:extLst>
              <a:ext uri="{FF2B5EF4-FFF2-40B4-BE49-F238E27FC236}">
                <a16:creationId xmlns:a16="http://schemas.microsoft.com/office/drawing/2014/main" id="{E7D719C2-EBD2-4DE3-BD86-3C065301C069}"/>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40" name="TextBox 39">
            <a:extLst>
              <a:ext uri="{FF2B5EF4-FFF2-40B4-BE49-F238E27FC236}">
                <a16:creationId xmlns:a16="http://schemas.microsoft.com/office/drawing/2014/main" id="{BDE788C3-DB2E-4319-9728-EA477581C248}"/>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213851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“Ok. You can have seats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A1, A2, A3 in pricing tier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C4, C5, C6 in pricing tier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82B08930-715D-4DD6-AEA8-248C909E1C9B}"/>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FC5BEE4B-B294-4472-B705-C455975BF8B4}"/>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31470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a:xfrm>
            <a:off x="290557" y="365125"/>
            <a:ext cx="11063243" cy="1325563"/>
          </a:xfrm>
        </p:spPr>
        <p:txBody>
          <a:bodyPr>
            <a:normAutofit/>
          </a:bodyPr>
          <a:lstStyle/>
          <a:p>
            <a:pPr algn="r"/>
            <a:r>
              <a:rPr lang="en-US" sz="3600" b="1" cap="all" dirty="0">
                <a:solidFill>
                  <a:srgbClr val="C00000"/>
                </a:solidFill>
                <a:latin typeface="Alte Haas Grotesk" panose="02000503000000020004" pitchFamily="2" charset="0"/>
              </a:rPr>
              <a:t>Menu</a:t>
            </a:r>
          </a:p>
        </p:txBody>
      </p:sp>
      <p:sp>
        <p:nvSpPr>
          <p:cNvPr id="7" name="Hexagon 6">
            <a:extLst>
              <a:ext uri="{FF2B5EF4-FFF2-40B4-BE49-F238E27FC236}">
                <a16:creationId xmlns:a16="http://schemas.microsoft.com/office/drawing/2014/main" id="{9D9C4664-FD25-27DE-FDC3-BEEE81E8778C}"/>
              </a:ext>
            </a:extLst>
          </p:cNvPr>
          <p:cNvSpPr/>
          <p:nvPr/>
        </p:nvSpPr>
        <p:spPr>
          <a:xfrm>
            <a:off x="111285" y="66675"/>
            <a:ext cx="6022815" cy="4194654"/>
          </a:xfrm>
          <a:prstGeom prst="hexagon">
            <a:avLst/>
          </a:prstGeom>
          <a:solidFill>
            <a:schemeClr val="bg2">
              <a:alpha val="70000"/>
            </a:schemeClr>
          </a:solidFill>
          <a:ln>
            <a:noFill/>
          </a:ln>
        </p:spPr>
        <p:txBody>
          <a:bodyPr vert="horz" lIns="91440" tIns="91440" rIns="91440" bIns="0" rtlCol="0" anchor="ctr">
            <a:normAutofit/>
          </a:bodyPr>
          <a:lstStyle/>
          <a:p>
            <a:pPr marL="514350" indent="-514350" algn="ctr">
              <a:lnSpc>
                <a:spcPct val="90000"/>
              </a:lnSpc>
              <a:spcBef>
                <a:spcPts val="1000"/>
              </a:spcBef>
              <a:buFont typeface="+mj-lt"/>
              <a:buAutoNum type="arabicPeriod"/>
            </a:pPr>
            <a:r>
              <a:rPr lang="fr-FR" sz="4400" b="1" cap="all" dirty="0">
                <a:latin typeface="Alte Haas Grotesk" panose="02000503000000020004" pitchFamily="2" charset="0"/>
              </a:rPr>
              <a:t>Original pattern</a:t>
            </a:r>
            <a:endParaRPr lang="en-US" sz="4400" b="1" cap="all" dirty="0">
              <a:solidFill>
                <a:schemeClr val="tx1"/>
              </a:solidFill>
              <a:latin typeface="Alte Haas Grotesk" panose="02000503000000020004" pitchFamily="2" charset="0"/>
            </a:endParaRPr>
          </a:p>
        </p:txBody>
      </p:sp>
      <p:sp>
        <p:nvSpPr>
          <p:cNvPr id="14" name="Hexagon 13">
            <a:extLst>
              <a:ext uri="{FF2B5EF4-FFF2-40B4-BE49-F238E27FC236}">
                <a16:creationId xmlns:a16="http://schemas.microsoft.com/office/drawing/2014/main" id="{2631ED87-608E-EC8E-2128-782C59F832DA}"/>
              </a:ext>
            </a:extLst>
          </p:cNvPr>
          <p:cNvSpPr/>
          <p:nvPr/>
        </p:nvSpPr>
        <p:spPr>
          <a:xfrm>
            <a:off x="4901550" y="2801754"/>
            <a:ext cx="5823599" cy="3989571"/>
          </a:xfrm>
          <a:prstGeom prst="hexagon">
            <a:avLst/>
          </a:prstGeom>
          <a:solidFill>
            <a:schemeClr val="bg2">
              <a:alpha val="70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en-US" sz="4400" b="1" cap="all" dirty="0">
                <a:latin typeface="Alte Haas Grotesk" panose="02000503000000020004" pitchFamily="2" charset="0"/>
              </a:rPr>
              <a:t>Alternate takes </a:t>
            </a:r>
            <a:br>
              <a:rPr lang="en-US" sz="4400" b="1" cap="all" dirty="0">
                <a:latin typeface="Alte Haas Grotesk" panose="02000503000000020004" pitchFamily="2" charset="0"/>
              </a:rPr>
            </a:br>
            <a:r>
              <a:rPr lang="en-US" sz="2000" b="1" cap="all" dirty="0">
                <a:latin typeface="Alte Haas Grotesk" panose="02000503000000020004" pitchFamily="2" charset="0"/>
              </a:rPr>
              <a:t>(DDD friendly)</a:t>
            </a:r>
            <a:endParaRPr lang="en-US" sz="4400" b="1" cap="all"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2620929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Auditorium Seating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Seats Availability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D1A2D0"/>
                </a:solidFill>
                <a:effectLst/>
                <a:uLnTx/>
                <a:uFillTx/>
                <a:latin typeface="Calibri" panose="020F0502020204030204"/>
                <a:ea typeface="+mn-ea"/>
                <a:cs typeface="+mn-cs"/>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prstClr val="white"/>
                </a:solidFill>
                <a:effectLst/>
                <a:uLnTx/>
                <a:uFillTx/>
                <a:latin typeface="Calibri" panose="020F0502020204030204"/>
                <a:ea typeface="+mn-ea"/>
                <a:cs typeface="+mn-cs"/>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1A2D0"/>
                </a:solidFill>
                <a:effectLst/>
                <a:uLnTx/>
                <a:uFillTx/>
                <a:latin typeface="Calibri" panose="020F0502020204030204"/>
                <a:ea typeface="+mn-ea"/>
                <a:cs typeface="+mn-cs"/>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“Ok. You can have seats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A1, A2, A3 in pricing tier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C4, C5, C6 in pricing tier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CC0C"/>
                </a:solidFill>
                <a:effectLst/>
                <a:uLnTx/>
                <a:uFillTx/>
                <a:latin typeface="Calibri" panose="020F0502020204030204"/>
                <a:ea typeface="+mn-ea"/>
                <a:cs typeface="+mn-cs"/>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F062FC8A-9568-4D14-905A-E21AF5ACBAB2}"/>
              </a:ext>
            </a:extLst>
          </p:cNvPr>
          <p:cNvSpPr txBox="1"/>
          <p:nvPr/>
        </p:nvSpPr>
        <p:spPr>
          <a:xfrm>
            <a:off x="164756" y="268030"/>
            <a:ext cx="11862487"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Suggesting seats in </a:t>
            </a:r>
            <a:r>
              <a:rPr kumimoji="0" lang="en-GB" sz="3600" b="1" i="0" u="none" strike="noStrike" kern="1200" cap="all" spc="0" normalizeH="0" baseline="0" noProof="0" dirty="0" err="1">
                <a:ln>
                  <a:noFill/>
                </a:ln>
                <a:solidFill>
                  <a:prstClr val="white"/>
                </a:solidFill>
                <a:effectLst/>
                <a:uLnTx/>
                <a:uFillTx/>
                <a:latin typeface="Alte Haas Grotesk" charset="0"/>
                <a:ea typeface="Alte Haas Grotesk" charset="0"/>
                <a:cs typeface="Alte Haas Grotesk" charset="0"/>
              </a:rPr>
              <a:t>Theaters</a:t>
            </a:r>
            <a:endParaRPr kumimoji="0" lang="en-GB" sz="1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7368A3CE-64F5-4371-88A9-FB8D99F14B83}"/>
              </a:ext>
            </a:extLst>
          </p:cNvPr>
          <p:cNvSpPr txBox="1"/>
          <p:nvPr/>
        </p:nvSpPr>
        <p:spPr>
          <a:xfrm>
            <a:off x="1328698" y="1798315"/>
            <a:ext cx="3088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AEFE"/>
                </a:solidFill>
                <a:effectLst/>
                <a:uLnTx/>
                <a:uFillTx/>
                <a:latin typeface="Calibri" panose="020F0502020204030204"/>
                <a:ea typeface="+mn-ea"/>
                <a:cs typeface="+mn-cs"/>
              </a:rPr>
              <a:t>What seats can you suggest for 3 people wishing to attend the show Z?</a:t>
            </a:r>
            <a:r>
              <a:rPr kumimoji="0" lang="en-GB" sz="1400" b="0" i="0" u="none" strike="noStrike" kern="1200" cap="none" spc="0" normalizeH="0" baseline="0" noProof="0" dirty="0">
                <a:ln>
                  <a:noFill/>
                </a:ln>
                <a:solidFill>
                  <a:srgbClr val="00AEF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830291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202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CFADE467-5E9A-997C-2A0D-AAD9B527ABDE}"/>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712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FCC9C8CA-198C-8781-DEEB-FA27FC78EECD}"/>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531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54446711-9C53-57D4-FB9E-36121A0EACA0}"/>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435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93C5042C-E975-1AAA-6FCF-13FD037BCD2F}"/>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674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337FD1E1-0CCE-CFDD-8CD0-2D2A27693BAB}"/>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379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469D3F8D-8441-317F-A6F4-A9D7C56DA77A}"/>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572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Rectangle 9">
            <a:extLst>
              <a:ext uri="{FF2B5EF4-FFF2-40B4-BE49-F238E27FC236}">
                <a16:creationId xmlns:a16="http://schemas.microsoft.com/office/drawing/2014/main" id="{C09B909F-8452-28CC-7C39-D13EA881128F}"/>
              </a:ext>
            </a:extLst>
          </p:cNvPr>
          <p:cNvSpPr/>
          <p:nvPr/>
        </p:nvSpPr>
        <p:spPr>
          <a:xfrm>
            <a:off x="9451649" y="5452217"/>
            <a:ext cx="1673551" cy="846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448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A3AA3-BA17-7A71-77D0-A492F111D538}"/>
              </a:ext>
            </a:extLst>
          </p:cNvPr>
          <p:cNvSpPr>
            <a:spLocks noGrp="1"/>
          </p:cNvSpPr>
          <p:nvPr>
            <p:ph type="title"/>
          </p:nvPr>
        </p:nvSpPr>
        <p:spPr/>
        <p:txBody>
          <a:bodyPr/>
          <a:lstStyle/>
          <a:p>
            <a:r>
              <a:rPr lang="fr-FR" dirty="0" err="1"/>
              <a:t>Let’s</a:t>
            </a:r>
            <a:r>
              <a:rPr lang="fr-FR" dirty="0"/>
              <a:t> </a:t>
            </a:r>
            <a:r>
              <a:rPr lang="fr-FR" dirty="0" err="1"/>
              <a:t>see</a:t>
            </a:r>
            <a:r>
              <a:rPr lang="fr-FR" dirty="0"/>
              <a:t> </a:t>
            </a:r>
            <a:r>
              <a:rPr lang="fr-FR" dirty="0" err="1"/>
              <a:t>some</a:t>
            </a:r>
            <a:r>
              <a:rPr lang="fr-FR" dirty="0"/>
              <a:t> code</a:t>
            </a:r>
            <a:endParaRPr lang="en-US" dirty="0"/>
          </a:p>
        </p:txBody>
      </p:sp>
    </p:spTree>
    <p:extLst>
      <p:ext uri="{BB962C8B-B14F-4D97-AF65-F5344CB8AC3E}">
        <p14:creationId xmlns:p14="http://schemas.microsoft.com/office/powerpoint/2010/main" val="167572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a:xfrm>
            <a:off x="290557" y="365125"/>
            <a:ext cx="11063243" cy="1325563"/>
          </a:xfrm>
        </p:spPr>
        <p:txBody>
          <a:bodyPr>
            <a:normAutofit/>
          </a:bodyPr>
          <a:lstStyle/>
          <a:p>
            <a:pPr algn="r"/>
            <a:r>
              <a:rPr lang="en-US" sz="3600" b="1" cap="all" dirty="0">
                <a:solidFill>
                  <a:srgbClr val="C00000"/>
                </a:solidFill>
                <a:latin typeface="Alte Haas Grotesk" panose="02000503000000020004" pitchFamily="2" charset="0"/>
              </a:rPr>
              <a:t>Menu</a:t>
            </a:r>
          </a:p>
        </p:txBody>
      </p:sp>
      <p:sp>
        <p:nvSpPr>
          <p:cNvPr id="14" name="Hexagon 13">
            <a:extLst>
              <a:ext uri="{FF2B5EF4-FFF2-40B4-BE49-F238E27FC236}">
                <a16:creationId xmlns:a16="http://schemas.microsoft.com/office/drawing/2014/main" id="{2631ED87-608E-EC8E-2128-782C59F832DA}"/>
              </a:ext>
            </a:extLst>
          </p:cNvPr>
          <p:cNvSpPr/>
          <p:nvPr/>
        </p:nvSpPr>
        <p:spPr>
          <a:xfrm>
            <a:off x="4901550" y="2801754"/>
            <a:ext cx="5823599" cy="3989571"/>
          </a:xfrm>
          <a:prstGeom prst="hexagon">
            <a:avLst/>
          </a:prstGeom>
          <a:solidFill>
            <a:schemeClr val="tx1">
              <a:alpha val="18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en-US" sz="4400" b="1" cap="all" dirty="0">
                <a:solidFill>
                  <a:srgbClr val="E2BA59"/>
                </a:solidFill>
                <a:latin typeface="Alte Haas Grotesk" panose="02000503000000020004" pitchFamily="2" charset="0"/>
              </a:rPr>
              <a:t>Alternate takes </a:t>
            </a:r>
            <a:br>
              <a:rPr lang="en-US" sz="4400" b="1" cap="all" dirty="0">
                <a:solidFill>
                  <a:srgbClr val="E2BA59"/>
                </a:solidFill>
                <a:latin typeface="Alte Haas Grotesk" panose="02000503000000020004" pitchFamily="2" charset="0"/>
              </a:rPr>
            </a:br>
            <a:r>
              <a:rPr lang="en-US" sz="2000" b="1" cap="all" dirty="0">
                <a:solidFill>
                  <a:srgbClr val="E2BA59"/>
                </a:solidFill>
                <a:latin typeface="Alte Haas Grotesk" panose="02000503000000020004" pitchFamily="2" charset="0"/>
              </a:rPr>
              <a:t>(DDD friendly)</a:t>
            </a:r>
            <a:endParaRPr lang="en-US" sz="4400" b="1" cap="all" dirty="0">
              <a:solidFill>
                <a:srgbClr val="E2BA59"/>
              </a:solidFill>
              <a:latin typeface="Alte Haas Grotesk" panose="02000503000000020004" pitchFamily="2" charset="0"/>
            </a:endParaRPr>
          </a:p>
        </p:txBody>
      </p:sp>
      <p:sp>
        <p:nvSpPr>
          <p:cNvPr id="3" name="Rectangle 2">
            <a:extLst>
              <a:ext uri="{FF2B5EF4-FFF2-40B4-BE49-F238E27FC236}">
                <a16:creationId xmlns:a16="http://schemas.microsoft.com/office/drawing/2014/main" id="{B0BD93CA-1668-2C0E-1A11-1DDDACD83C68}"/>
              </a:ext>
            </a:extLst>
          </p:cNvPr>
          <p:cNvSpPr/>
          <p:nvPr/>
        </p:nvSpPr>
        <p:spPr>
          <a:xfrm>
            <a:off x="-247650" y="-171450"/>
            <a:ext cx="12573000" cy="7115175"/>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9D9C4664-FD25-27DE-FDC3-BEEE81E8778C}"/>
              </a:ext>
            </a:extLst>
          </p:cNvPr>
          <p:cNvSpPr/>
          <p:nvPr/>
        </p:nvSpPr>
        <p:spPr>
          <a:xfrm>
            <a:off x="111285" y="66675"/>
            <a:ext cx="6022815" cy="4194654"/>
          </a:xfrm>
          <a:prstGeom prst="hexagon">
            <a:avLst/>
          </a:prstGeom>
          <a:solidFill>
            <a:schemeClr val="bg2">
              <a:alpha val="58000"/>
            </a:schemeClr>
          </a:solidFill>
          <a:ln>
            <a:noFill/>
          </a:ln>
        </p:spPr>
        <p:txBody>
          <a:bodyPr vert="horz" lIns="91440" tIns="91440" rIns="91440" bIns="0" rtlCol="0" anchor="ctr">
            <a:normAutofit/>
          </a:bodyPr>
          <a:lstStyle/>
          <a:p>
            <a:pPr marL="514350" indent="-514350" algn="ctr">
              <a:lnSpc>
                <a:spcPct val="90000"/>
              </a:lnSpc>
              <a:spcBef>
                <a:spcPts val="1000"/>
              </a:spcBef>
              <a:buFont typeface="+mj-lt"/>
              <a:buAutoNum type="arabicPeriod"/>
            </a:pPr>
            <a:r>
              <a:rPr lang="fr-FR" sz="4400" b="1" cap="all" dirty="0">
                <a:latin typeface="Alte Haas Grotesk" panose="02000503000000020004" pitchFamily="2" charset="0"/>
              </a:rPr>
              <a:t>Original pattern</a:t>
            </a:r>
            <a:endParaRPr lang="en-US" sz="4400" b="1" cap="all"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2491334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825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a:xfrm>
            <a:off x="290557" y="365125"/>
            <a:ext cx="11063243" cy="1325563"/>
          </a:xfrm>
        </p:spPr>
        <p:txBody>
          <a:bodyPr>
            <a:normAutofit/>
          </a:bodyPr>
          <a:lstStyle/>
          <a:p>
            <a:pPr algn="r"/>
            <a:r>
              <a:rPr lang="en-US" sz="3600" b="1" cap="all" dirty="0">
                <a:solidFill>
                  <a:srgbClr val="C00000"/>
                </a:solidFill>
                <a:latin typeface="Alte Haas Grotesk" panose="02000503000000020004" pitchFamily="2" charset="0"/>
              </a:rPr>
              <a:t>Menu</a:t>
            </a:r>
          </a:p>
        </p:txBody>
      </p:sp>
      <p:sp>
        <p:nvSpPr>
          <p:cNvPr id="7" name="Hexagon 6">
            <a:extLst>
              <a:ext uri="{FF2B5EF4-FFF2-40B4-BE49-F238E27FC236}">
                <a16:creationId xmlns:a16="http://schemas.microsoft.com/office/drawing/2014/main" id="{9D9C4664-FD25-27DE-FDC3-BEEE81E8778C}"/>
              </a:ext>
            </a:extLst>
          </p:cNvPr>
          <p:cNvSpPr/>
          <p:nvPr/>
        </p:nvSpPr>
        <p:spPr>
          <a:xfrm>
            <a:off x="111285" y="66675"/>
            <a:ext cx="6022815" cy="4194654"/>
          </a:xfrm>
          <a:prstGeom prst="hexagon">
            <a:avLst/>
          </a:prstGeom>
          <a:solidFill>
            <a:schemeClr val="bg2">
              <a:alpha val="70000"/>
            </a:schemeClr>
          </a:solidFill>
          <a:ln>
            <a:noFill/>
          </a:ln>
        </p:spPr>
        <p:txBody>
          <a:bodyPr vert="horz" lIns="91440" tIns="91440" rIns="91440" bIns="0" rtlCol="0" anchor="ctr">
            <a:normAutofit/>
          </a:bodyPr>
          <a:lstStyle/>
          <a:p>
            <a:pPr marL="514350" indent="-514350" algn="ctr">
              <a:lnSpc>
                <a:spcPct val="90000"/>
              </a:lnSpc>
              <a:spcBef>
                <a:spcPts val="1000"/>
              </a:spcBef>
              <a:buFont typeface="+mj-lt"/>
              <a:buAutoNum type="arabicPeriod"/>
            </a:pPr>
            <a:r>
              <a:rPr lang="fr-FR" sz="4400" b="1" cap="all" dirty="0">
                <a:latin typeface="Alte Haas Grotesk" panose="02000503000000020004" pitchFamily="2" charset="0"/>
              </a:rPr>
              <a:t>Original pattern</a:t>
            </a:r>
            <a:endParaRPr lang="en-US" sz="4400" b="1" cap="all" dirty="0">
              <a:solidFill>
                <a:schemeClr val="tx1"/>
              </a:solidFill>
              <a:latin typeface="Alte Haas Grotesk" panose="02000503000000020004" pitchFamily="2" charset="0"/>
            </a:endParaRPr>
          </a:p>
        </p:txBody>
      </p:sp>
      <p:sp>
        <p:nvSpPr>
          <p:cNvPr id="14" name="Hexagon 13">
            <a:extLst>
              <a:ext uri="{FF2B5EF4-FFF2-40B4-BE49-F238E27FC236}">
                <a16:creationId xmlns:a16="http://schemas.microsoft.com/office/drawing/2014/main" id="{2631ED87-608E-EC8E-2128-782C59F832DA}"/>
              </a:ext>
            </a:extLst>
          </p:cNvPr>
          <p:cNvSpPr/>
          <p:nvPr/>
        </p:nvSpPr>
        <p:spPr>
          <a:xfrm>
            <a:off x="4901550" y="2801754"/>
            <a:ext cx="5823599" cy="3989571"/>
          </a:xfrm>
          <a:prstGeom prst="hexagon">
            <a:avLst/>
          </a:prstGeom>
          <a:solidFill>
            <a:schemeClr val="bg2">
              <a:alpha val="70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en-US" sz="4400" b="1" cap="all" dirty="0">
                <a:latin typeface="Alte Haas Grotesk" panose="02000503000000020004" pitchFamily="2" charset="0"/>
              </a:rPr>
              <a:t>Alternate takes </a:t>
            </a:r>
            <a:br>
              <a:rPr lang="en-US" sz="4400" b="1" cap="all" dirty="0">
                <a:latin typeface="Alte Haas Grotesk" panose="02000503000000020004" pitchFamily="2" charset="0"/>
              </a:rPr>
            </a:br>
            <a:r>
              <a:rPr lang="en-US" sz="2000" b="1" cap="all" dirty="0">
                <a:latin typeface="Alte Haas Grotesk" panose="02000503000000020004" pitchFamily="2" charset="0"/>
              </a:rPr>
              <a:t>(DDD friendly)</a:t>
            </a:r>
            <a:endParaRPr lang="en-US" sz="4400" b="1" cap="all"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2255975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a:extLst>
              <a:ext uri="{FF2B5EF4-FFF2-40B4-BE49-F238E27FC236}">
                <a16:creationId xmlns:a16="http://schemas.microsoft.com/office/drawing/2014/main" id="{9D9C4664-FD25-27DE-FDC3-BEEE81E8778C}"/>
              </a:ext>
            </a:extLst>
          </p:cNvPr>
          <p:cNvSpPr/>
          <p:nvPr/>
        </p:nvSpPr>
        <p:spPr>
          <a:xfrm>
            <a:off x="111285" y="66675"/>
            <a:ext cx="6022815" cy="4194654"/>
          </a:xfrm>
          <a:prstGeom prst="hexagon">
            <a:avLst/>
          </a:prstGeom>
          <a:solidFill>
            <a:schemeClr val="tx1">
              <a:alpha val="18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fr-FR" sz="4400" b="1" cap="all" dirty="0">
                <a:solidFill>
                  <a:srgbClr val="E2BA59"/>
                </a:solidFill>
                <a:latin typeface="Alte Haas Grotesk" panose="02000503000000020004" pitchFamily="2" charset="0"/>
              </a:rPr>
              <a:t>Original pattern</a:t>
            </a:r>
            <a:endParaRPr lang="en-US" sz="4400" b="1" cap="all" dirty="0">
              <a:solidFill>
                <a:srgbClr val="E2BA59"/>
              </a:solidFill>
              <a:latin typeface="Alte Haas Grotesk" panose="02000503000000020004" pitchFamily="2" charset="0"/>
            </a:endParaRPr>
          </a:p>
        </p:txBody>
      </p:sp>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a:xfrm>
            <a:off x="290557" y="365125"/>
            <a:ext cx="11063243" cy="1325563"/>
          </a:xfrm>
        </p:spPr>
        <p:txBody>
          <a:bodyPr>
            <a:normAutofit/>
          </a:bodyPr>
          <a:lstStyle/>
          <a:p>
            <a:pPr algn="r"/>
            <a:r>
              <a:rPr lang="en-US" sz="3600" b="1" cap="all" dirty="0">
                <a:solidFill>
                  <a:srgbClr val="C00000"/>
                </a:solidFill>
                <a:latin typeface="Alte Haas Grotesk" panose="02000503000000020004" pitchFamily="2" charset="0"/>
              </a:rPr>
              <a:t>Menu</a:t>
            </a:r>
          </a:p>
        </p:txBody>
      </p:sp>
      <p:sp>
        <p:nvSpPr>
          <p:cNvPr id="3" name="Rectangle 2">
            <a:extLst>
              <a:ext uri="{FF2B5EF4-FFF2-40B4-BE49-F238E27FC236}">
                <a16:creationId xmlns:a16="http://schemas.microsoft.com/office/drawing/2014/main" id="{B0BD93CA-1668-2C0E-1A11-1DDDACD83C68}"/>
              </a:ext>
            </a:extLst>
          </p:cNvPr>
          <p:cNvSpPr/>
          <p:nvPr/>
        </p:nvSpPr>
        <p:spPr>
          <a:xfrm>
            <a:off x="0" y="-103666"/>
            <a:ext cx="12382500" cy="7114066"/>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2631ED87-608E-EC8E-2128-782C59F832DA}"/>
              </a:ext>
            </a:extLst>
          </p:cNvPr>
          <p:cNvSpPr/>
          <p:nvPr/>
        </p:nvSpPr>
        <p:spPr>
          <a:xfrm>
            <a:off x="4901550" y="2801754"/>
            <a:ext cx="5823599" cy="3989571"/>
          </a:xfrm>
          <a:prstGeom prst="hexagon">
            <a:avLst/>
          </a:prstGeom>
          <a:solidFill>
            <a:schemeClr val="bg2">
              <a:alpha val="58000"/>
            </a:schemeClr>
          </a:solidFill>
          <a:ln>
            <a:noFill/>
          </a:ln>
        </p:spPr>
        <p:txBody>
          <a:bodyPr vert="horz" lIns="91440" tIns="91440" rIns="91440" bIns="0" rtlCol="0" anchor="ctr">
            <a:normAutofit/>
          </a:bodyPr>
          <a:lstStyle/>
          <a:p>
            <a:pPr marL="742950" indent="-742950">
              <a:lnSpc>
                <a:spcPct val="90000"/>
              </a:lnSpc>
              <a:spcBef>
                <a:spcPts val="1000"/>
              </a:spcBef>
              <a:buFont typeface="+mj-lt"/>
              <a:buAutoNum type="arabicPeriod" startAt="2"/>
            </a:pPr>
            <a:r>
              <a:rPr lang="en-US" sz="4400" b="1" cap="all" dirty="0">
                <a:latin typeface="Alte Haas Grotesk" panose="02000503000000020004" pitchFamily="2" charset="0"/>
              </a:rPr>
              <a:t>Alternate takes </a:t>
            </a:r>
            <a:br>
              <a:rPr lang="en-US" sz="4400" b="1" cap="all" dirty="0">
                <a:latin typeface="Alte Haas Grotesk" panose="02000503000000020004" pitchFamily="2" charset="0"/>
              </a:rPr>
            </a:br>
            <a:r>
              <a:rPr lang="en-US" sz="2000" b="1" cap="all" dirty="0">
                <a:latin typeface="Alte Haas Grotesk" panose="02000503000000020004" pitchFamily="2" charset="0"/>
              </a:rPr>
              <a:t>(DDD friendly)</a:t>
            </a:r>
          </a:p>
        </p:txBody>
      </p:sp>
    </p:spTree>
    <p:extLst>
      <p:ext uri="{BB962C8B-B14F-4D97-AF65-F5344CB8AC3E}">
        <p14:creationId xmlns:p14="http://schemas.microsoft.com/office/powerpoint/2010/main" val="1619139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Other intents </a:t>
            </a:r>
            <a:r>
              <a:rPr lang="fr-FR" sz="3600" b="1" cap="all" dirty="0">
                <a:solidFill>
                  <a:srgbClr val="C00000"/>
                </a:solidFill>
                <a:latin typeface="Alte Haas Grotesk" panose="02000503000000020004" pitchFamily="2" charset="0"/>
              </a:rPr>
              <a:t>#1</a:t>
            </a:r>
            <a:endParaRPr lang="en-US" sz="3600" b="1" cap="all" dirty="0">
              <a:solidFill>
                <a:srgbClr val="C00000"/>
              </a:solidFill>
              <a:latin typeface="Alte Haas Grotesk" panose="02000503000000020004" pitchFamily="2" charset="0"/>
            </a:endParaRPr>
          </a:p>
        </p:txBody>
      </p:sp>
      <p:sp>
        <p:nvSpPr>
          <p:cNvPr id="6" name="Content Placeholder 5">
            <a:extLst>
              <a:ext uri="{FF2B5EF4-FFF2-40B4-BE49-F238E27FC236}">
                <a16:creationId xmlns:a16="http://schemas.microsoft.com/office/drawing/2014/main" id="{158106F1-8891-16C4-5B8E-16D8884EFB62}"/>
              </a:ext>
            </a:extLst>
          </p:cNvPr>
          <p:cNvSpPr>
            <a:spLocks noGrp="1"/>
          </p:cNvSpPr>
          <p:nvPr>
            <p:ph idx="1"/>
          </p:nvPr>
        </p:nvSpPr>
        <p:spPr>
          <a:xfrm>
            <a:off x="838200" y="1825625"/>
            <a:ext cx="10515600" cy="1155700"/>
          </a:xfrm>
          <a:solidFill>
            <a:schemeClr val="bg2">
              <a:alpha val="48000"/>
            </a:schemeClr>
          </a:solidFill>
        </p:spPr>
        <p:txBody>
          <a:bodyPr/>
          <a:lstStyle/>
          <a:p>
            <a:r>
              <a:rPr lang="en-US" dirty="0"/>
              <a:t>To properly split and protect our domain code from the infrastructure one</a:t>
            </a:r>
          </a:p>
        </p:txBody>
      </p:sp>
      <p:grpSp>
        <p:nvGrpSpPr>
          <p:cNvPr id="12" name="Group 11">
            <a:extLst>
              <a:ext uri="{FF2B5EF4-FFF2-40B4-BE49-F238E27FC236}">
                <a16:creationId xmlns:a16="http://schemas.microsoft.com/office/drawing/2014/main" id="{E668A6F4-0393-F54A-3437-C52023194FD9}"/>
              </a:ext>
            </a:extLst>
          </p:cNvPr>
          <p:cNvGrpSpPr/>
          <p:nvPr/>
        </p:nvGrpSpPr>
        <p:grpSpPr>
          <a:xfrm>
            <a:off x="10301494" y="152025"/>
            <a:ext cx="1052306" cy="1606131"/>
            <a:chOff x="9225169" y="305108"/>
            <a:chExt cx="1235436" cy="1885642"/>
          </a:xfrm>
        </p:grpSpPr>
        <p:pic>
          <p:nvPicPr>
            <p:cNvPr id="8" name="Picture 7" descr="Diagram&#10;&#10;Description automatically generated">
              <a:extLst>
                <a:ext uri="{FF2B5EF4-FFF2-40B4-BE49-F238E27FC236}">
                  <a16:creationId xmlns:a16="http://schemas.microsoft.com/office/drawing/2014/main" id="{36BCD140-61B6-07DA-023B-B4739982E383}"/>
                </a:ext>
              </a:extLst>
            </p:cNvPr>
            <p:cNvPicPr>
              <a:picLocks noChangeAspect="1"/>
            </p:cNvPicPr>
            <p:nvPr/>
          </p:nvPicPr>
          <p:blipFill rotWithShape="1">
            <a:blip r:embed="rId3">
              <a:extLst>
                <a:ext uri="{28A0092B-C50C-407E-A947-70E740481C1C}">
                  <a14:useLocalDpi xmlns:a14="http://schemas.microsoft.com/office/drawing/2010/main" val="0"/>
                </a:ext>
              </a:extLst>
            </a:blip>
            <a:srcRect l="5891" r="5889" b="7939"/>
            <a:stretch/>
          </p:blipFill>
          <p:spPr>
            <a:xfrm>
              <a:off x="9225169" y="305108"/>
              <a:ext cx="1235436" cy="1885642"/>
            </a:xfrm>
            <a:prstGeom prst="rect">
              <a:avLst/>
            </a:prstGeom>
          </p:spPr>
        </p:pic>
        <p:sp>
          <p:nvSpPr>
            <p:cNvPr id="11" name="TextBox 10">
              <a:extLst>
                <a:ext uri="{FF2B5EF4-FFF2-40B4-BE49-F238E27FC236}">
                  <a16:creationId xmlns:a16="http://schemas.microsoft.com/office/drawing/2014/main" id="{B7077ECA-EEAC-0993-11B1-2D12AD7227C1}"/>
                </a:ext>
              </a:extLst>
            </p:cNvPr>
            <p:cNvSpPr txBox="1"/>
            <p:nvPr/>
          </p:nvSpPr>
          <p:spPr>
            <a:xfrm>
              <a:off x="9225169" y="1123948"/>
              <a:ext cx="1235436" cy="307777"/>
            </a:xfrm>
            <a:prstGeom prst="rect">
              <a:avLst/>
            </a:prstGeom>
            <a:solidFill>
              <a:schemeClr val="bg1">
                <a:alpha val="78000"/>
              </a:schemeClr>
            </a:solidFill>
          </p:spPr>
          <p:txBody>
            <a:bodyPr wrap="square" rtlCol="0">
              <a:spAutoFit/>
            </a:bodyPr>
            <a:lstStyle/>
            <a:p>
              <a:pPr algn="ctr"/>
              <a:r>
                <a:rPr lang="en-US" sz="1400" dirty="0">
                  <a:solidFill>
                    <a:srgbClr val="C00000"/>
                  </a:solidFill>
                </a:rPr>
                <a:t>community</a:t>
              </a:r>
            </a:p>
          </p:txBody>
        </p:sp>
      </p:grpSp>
      <p:pic>
        <p:nvPicPr>
          <p:cNvPr id="14" name="Picture 13">
            <a:extLst>
              <a:ext uri="{FF2B5EF4-FFF2-40B4-BE49-F238E27FC236}">
                <a16:creationId xmlns:a16="http://schemas.microsoft.com/office/drawing/2014/main" id="{8E7B82D8-5719-AD17-60CC-3A7A9C38F0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450" y="3038475"/>
            <a:ext cx="6651979" cy="3741738"/>
          </a:xfrm>
          <a:prstGeom prst="rect">
            <a:avLst/>
          </a:prstGeom>
        </p:spPr>
      </p:pic>
    </p:spTree>
    <p:extLst>
      <p:ext uri="{BB962C8B-B14F-4D97-AF65-F5344CB8AC3E}">
        <p14:creationId xmlns:p14="http://schemas.microsoft.com/office/powerpoint/2010/main" val="2537048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Other intents </a:t>
            </a:r>
            <a:r>
              <a:rPr lang="fr-FR" sz="3600" b="1" cap="all" dirty="0">
                <a:solidFill>
                  <a:srgbClr val="C00000"/>
                </a:solidFill>
                <a:latin typeface="Alte Haas Grotesk" panose="02000503000000020004" pitchFamily="2" charset="0"/>
              </a:rPr>
              <a:t>#2</a:t>
            </a:r>
            <a:endParaRPr lang="en-US" sz="3600" b="1" cap="all" dirty="0">
              <a:solidFill>
                <a:srgbClr val="C00000"/>
              </a:solidFill>
              <a:latin typeface="Alte Haas Grotesk" panose="02000503000000020004" pitchFamily="2" charset="0"/>
            </a:endParaRPr>
          </a:p>
        </p:txBody>
      </p:sp>
      <p:sp>
        <p:nvSpPr>
          <p:cNvPr id="6" name="Content Placeholder 5">
            <a:extLst>
              <a:ext uri="{FF2B5EF4-FFF2-40B4-BE49-F238E27FC236}">
                <a16:creationId xmlns:a16="http://schemas.microsoft.com/office/drawing/2014/main" id="{158106F1-8891-16C4-5B8E-16D8884EFB62}"/>
              </a:ext>
            </a:extLst>
          </p:cNvPr>
          <p:cNvSpPr>
            <a:spLocks noGrp="1"/>
          </p:cNvSpPr>
          <p:nvPr>
            <p:ph idx="1"/>
          </p:nvPr>
        </p:nvSpPr>
        <p:spPr>
          <a:xfrm>
            <a:off x="838200" y="1825625"/>
            <a:ext cx="10515600" cy="1155700"/>
          </a:xfrm>
          <a:solidFill>
            <a:schemeClr val="bg2">
              <a:alpha val="48000"/>
            </a:schemeClr>
          </a:solidFill>
        </p:spPr>
        <p:txBody>
          <a:bodyPr/>
          <a:lstStyle/>
          <a:p>
            <a:r>
              <a:rPr lang="en-US" dirty="0"/>
              <a:t>To reduce layering and complexity of our “baklava” architectures</a:t>
            </a:r>
          </a:p>
        </p:txBody>
      </p:sp>
      <p:grpSp>
        <p:nvGrpSpPr>
          <p:cNvPr id="12" name="Group 11">
            <a:extLst>
              <a:ext uri="{FF2B5EF4-FFF2-40B4-BE49-F238E27FC236}">
                <a16:creationId xmlns:a16="http://schemas.microsoft.com/office/drawing/2014/main" id="{E668A6F4-0393-F54A-3437-C52023194FD9}"/>
              </a:ext>
            </a:extLst>
          </p:cNvPr>
          <p:cNvGrpSpPr/>
          <p:nvPr/>
        </p:nvGrpSpPr>
        <p:grpSpPr>
          <a:xfrm>
            <a:off x="10301494" y="152025"/>
            <a:ext cx="1052306" cy="1606131"/>
            <a:chOff x="9225169" y="305108"/>
            <a:chExt cx="1235436" cy="1885642"/>
          </a:xfrm>
        </p:grpSpPr>
        <p:pic>
          <p:nvPicPr>
            <p:cNvPr id="8" name="Picture 7" descr="Diagram&#10;&#10;Description automatically generated">
              <a:extLst>
                <a:ext uri="{FF2B5EF4-FFF2-40B4-BE49-F238E27FC236}">
                  <a16:creationId xmlns:a16="http://schemas.microsoft.com/office/drawing/2014/main" id="{36BCD140-61B6-07DA-023B-B4739982E383}"/>
                </a:ext>
              </a:extLst>
            </p:cNvPr>
            <p:cNvPicPr>
              <a:picLocks noChangeAspect="1"/>
            </p:cNvPicPr>
            <p:nvPr/>
          </p:nvPicPr>
          <p:blipFill rotWithShape="1">
            <a:blip r:embed="rId3">
              <a:extLst>
                <a:ext uri="{28A0092B-C50C-407E-A947-70E740481C1C}">
                  <a14:useLocalDpi xmlns:a14="http://schemas.microsoft.com/office/drawing/2010/main" val="0"/>
                </a:ext>
              </a:extLst>
            </a:blip>
            <a:srcRect l="5891" r="5889" b="7939"/>
            <a:stretch/>
          </p:blipFill>
          <p:spPr>
            <a:xfrm>
              <a:off x="9225169" y="305108"/>
              <a:ext cx="1235436" cy="1885642"/>
            </a:xfrm>
            <a:prstGeom prst="rect">
              <a:avLst/>
            </a:prstGeom>
          </p:spPr>
        </p:pic>
        <p:sp>
          <p:nvSpPr>
            <p:cNvPr id="11" name="TextBox 10">
              <a:extLst>
                <a:ext uri="{FF2B5EF4-FFF2-40B4-BE49-F238E27FC236}">
                  <a16:creationId xmlns:a16="http://schemas.microsoft.com/office/drawing/2014/main" id="{B7077ECA-EEAC-0993-11B1-2D12AD7227C1}"/>
                </a:ext>
              </a:extLst>
            </p:cNvPr>
            <p:cNvSpPr txBox="1"/>
            <p:nvPr/>
          </p:nvSpPr>
          <p:spPr>
            <a:xfrm>
              <a:off x="9225169" y="1123948"/>
              <a:ext cx="1235436" cy="307777"/>
            </a:xfrm>
            <a:prstGeom prst="rect">
              <a:avLst/>
            </a:prstGeom>
            <a:solidFill>
              <a:schemeClr val="bg1">
                <a:alpha val="78000"/>
              </a:schemeClr>
            </a:solidFill>
          </p:spPr>
          <p:txBody>
            <a:bodyPr wrap="square" rtlCol="0">
              <a:spAutoFit/>
            </a:bodyPr>
            <a:lstStyle/>
            <a:p>
              <a:pPr algn="ctr"/>
              <a:r>
                <a:rPr lang="en-US" sz="1400" dirty="0">
                  <a:solidFill>
                    <a:srgbClr val="C00000"/>
                  </a:solidFill>
                </a:rPr>
                <a:t>community</a:t>
              </a:r>
            </a:p>
          </p:txBody>
        </p:sp>
      </p:grpSp>
      <p:pic>
        <p:nvPicPr>
          <p:cNvPr id="4" name="Picture 3">
            <a:extLst>
              <a:ext uri="{FF2B5EF4-FFF2-40B4-BE49-F238E27FC236}">
                <a16:creationId xmlns:a16="http://schemas.microsoft.com/office/drawing/2014/main" id="{B73C5FDC-B005-FF96-D8C5-0160E6248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030142"/>
            <a:ext cx="5229223" cy="2941438"/>
          </a:xfrm>
          <a:prstGeom prst="rect">
            <a:avLst/>
          </a:prstGeom>
        </p:spPr>
      </p:pic>
      <p:grpSp>
        <p:nvGrpSpPr>
          <p:cNvPr id="10" name="Group 9">
            <a:extLst>
              <a:ext uri="{FF2B5EF4-FFF2-40B4-BE49-F238E27FC236}">
                <a16:creationId xmlns:a16="http://schemas.microsoft.com/office/drawing/2014/main" id="{AA698280-586A-A048-5571-EBF0710808CE}"/>
              </a:ext>
            </a:extLst>
          </p:cNvPr>
          <p:cNvGrpSpPr/>
          <p:nvPr/>
        </p:nvGrpSpPr>
        <p:grpSpPr>
          <a:xfrm>
            <a:off x="6124576" y="3030142"/>
            <a:ext cx="5229224" cy="2941438"/>
            <a:chOff x="6124576" y="3030142"/>
            <a:chExt cx="5229224" cy="2941438"/>
          </a:xfrm>
        </p:grpSpPr>
        <p:pic>
          <p:nvPicPr>
            <p:cNvPr id="7" name="Picture 6">
              <a:extLst>
                <a:ext uri="{FF2B5EF4-FFF2-40B4-BE49-F238E27FC236}">
                  <a16:creationId xmlns:a16="http://schemas.microsoft.com/office/drawing/2014/main" id="{8F821619-AB22-58D3-9D70-1F52D39A29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4576" y="3030142"/>
              <a:ext cx="5229224" cy="2941438"/>
            </a:xfrm>
            <a:prstGeom prst="rect">
              <a:avLst/>
            </a:prstGeom>
          </p:spPr>
        </p:pic>
        <p:sp>
          <p:nvSpPr>
            <p:cNvPr id="9" name="Rectangle 8">
              <a:extLst>
                <a:ext uri="{FF2B5EF4-FFF2-40B4-BE49-F238E27FC236}">
                  <a16:creationId xmlns:a16="http://schemas.microsoft.com/office/drawing/2014/main" id="{2E5E342F-D899-A050-1A31-3B1B099F1157}"/>
                </a:ext>
              </a:extLst>
            </p:cNvPr>
            <p:cNvSpPr/>
            <p:nvPr/>
          </p:nvSpPr>
          <p:spPr>
            <a:xfrm>
              <a:off x="6257925" y="3876676"/>
              <a:ext cx="895350" cy="1609724"/>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9803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Other intents </a:t>
            </a:r>
            <a:r>
              <a:rPr lang="fr-FR" sz="3600" b="1" cap="all" dirty="0">
                <a:solidFill>
                  <a:srgbClr val="C00000"/>
                </a:solidFill>
                <a:latin typeface="Alte Haas Grotesk" panose="02000503000000020004" pitchFamily="2" charset="0"/>
              </a:rPr>
              <a:t>#3</a:t>
            </a:r>
            <a:endParaRPr lang="en-US" sz="3600" b="1" cap="all" dirty="0">
              <a:solidFill>
                <a:srgbClr val="C00000"/>
              </a:solidFill>
              <a:latin typeface="Alte Haas Grotesk" panose="02000503000000020004" pitchFamily="2" charset="0"/>
            </a:endParaRPr>
          </a:p>
        </p:txBody>
      </p:sp>
      <p:sp>
        <p:nvSpPr>
          <p:cNvPr id="6" name="Content Placeholder 5">
            <a:extLst>
              <a:ext uri="{FF2B5EF4-FFF2-40B4-BE49-F238E27FC236}">
                <a16:creationId xmlns:a16="http://schemas.microsoft.com/office/drawing/2014/main" id="{158106F1-8891-16C4-5B8E-16D8884EFB62}"/>
              </a:ext>
            </a:extLst>
          </p:cNvPr>
          <p:cNvSpPr>
            <a:spLocks noGrp="1"/>
          </p:cNvSpPr>
          <p:nvPr>
            <p:ph idx="1"/>
          </p:nvPr>
        </p:nvSpPr>
        <p:spPr>
          <a:xfrm>
            <a:off x="838200" y="1825625"/>
            <a:ext cx="10515600" cy="1155700"/>
          </a:xfrm>
          <a:solidFill>
            <a:schemeClr val="bg2">
              <a:alpha val="48000"/>
            </a:schemeClr>
          </a:solidFill>
        </p:spPr>
        <p:txBody>
          <a:bodyPr/>
          <a:lstStyle/>
          <a:p>
            <a:r>
              <a:rPr lang="en-US" dirty="0"/>
              <a:t>To postpone architecture decision at the right time (when we understand the domain &amp; our constraints)</a:t>
            </a:r>
          </a:p>
        </p:txBody>
      </p:sp>
      <p:grpSp>
        <p:nvGrpSpPr>
          <p:cNvPr id="12" name="Group 11">
            <a:extLst>
              <a:ext uri="{FF2B5EF4-FFF2-40B4-BE49-F238E27FC236}">
                <a16:creationId xmlns:a16="http://schemas.microsoft.com/office/drawing/2014/main" id="{E668A6F4-0393-F54A-3437-C52023194FD9}"/>
              </a:ext>
            </a:extLst>
          </p:cNvPr>
          <p:cNvGrpSpPr/>
          <p:nvPr/>
        </p:nvGrpSpPr>
        <p:grpSpPr>
          <a:xfrm>
            <a:off x="10301494" y="152025"/>
            <a:ext cx="1052306" cy="1606131"/>
            <a:chOff x="9225169" y="305108"/>
            <a:chExt cx="1235436" cy="1885642"/>
          </a:xfrm>
        </p:grpSpPr>
        <p:pic>
          <p:nvPicPr>
            <p:cNvPr id="8" name="Picture 7" descr="Diagram&#10;&#10;Description automatically generated">
              <a:extLst>
                <a:ext uri="{FF2B5EF4-FFF2-40B4-BE49-F238E27FC236}">
                  <a16:creationId xmlns:a16="http://schemas.microsoft.com/office/drawing/2014/main" id="{36BCD140-61B6-07DA-023B-B4739982E383}"/>
                </a:ext>
              </a:extLst>
            </p:cNvPr>
            <p:cNvPicPr>
              <a:picLocks noChangeAspect="1"/>
            </p:cNvPicPr>
            <p:nvPr/>
          </p:nvPicPr>
          <p:blipFill rotWithShape="1">
            <a:blip r:embed="rId3">
              <a:extLst>
                <a:ext uri="{28A0092B-C50C-407E-A947-70E740481C1C}">
                  <a14:useLocalDpi xmlns:a14="http://schemas.microsoft.com/office/drawing/2010/main" val="0"/>
                </a:ext>
              </a:extLst>
            </a:blip>
            <a:srcRect l="5891" r="5889" b="7939"/>
            <a:stretch/>
          </p:blipFill>
          <p:spPr>
            <a:xfrm>
              <a:off x="9225169" y="305108"/>
              <a:ext cx="1235436" cy="1885642"/>
            </a:xfrm>
            <a:prstGeom prst="rect">
              <a:avLst/>
            </a:prstGeom>
          </p:spPr>
        </p:pic>
        <p:sp>
          <p:nvSpPr>
            <p:cNvPr id="11" name="TextBox 10">
              <a:extLst>
                <a:ext uri="{FF2B5EF4-FFF2-40B4-BE49-F238E27FC236}">
                  <a16:creationId xmlns:a16="http://schemas.microsoft.com/office/drawing/2014/main" id="{B7077ECA-EEAC-0993-11B1-2D12AD7227C1}"/>
                </a:ext>
              </a:extLst>
            </p:cNvPr>
            <p:cNvSpPr txBox="1"/>
            <p:nvPr/>
          </p:nvSpPr>
          <p:spPr>
            <a:xfrm>
              <a:off x="9225169" y="1123948"/>
              <a:ext cx="1235436" cy="307777"/>
            </a:xfrm>
            <a:prstGeom prst="rect">
              <a:avLst/>
            </a:prstGeom>
            <a:solidFill>
              <a:schemeClr val="bg1">
                <a:alpha val="78000"/>
              </a:schemeClr>
            </a:solidFill>
          </p:spPr>
          <p:txBody>
            <a:bodyPr wrap="square" rtlCol="0">
              <a:spAutoFit/>
            </a:bodyPr>
            <a:lstStyle/>
            <a:p>
              <a:pPr algn="ctr"/>
              <a:r>
                <a:rPr lang="en-US" sz="1400" dirty="0">
                  <a:solidFill>
                    <a:srgbClr val="C00000"/>
                  </a:solidFill>
                </a:rPr>
                <a:t>community</a:t>
              </a:r>
            </a:p>
          </p:txBody>
        </p:sp>
      </p:grpSp>
      <p:pic>
        <p:nvPicPr>
          <p:cNvPr id="5" name="Picture 4">
            <a:extLst>
              <a:ext uri="{FF2B5EF4-FFF2-40B4-BE49-F238E27FC236}">
                <a16:creationId xmlns:a16="http://schemas.microsoft.com/office/drawing/2014/main" id="{E5F963A7-E73E-824C-D529-FBEB3EE8BB10}"/>
              </a:ext>
            </a:extLst>
          </p:cNvPr>
          <p:cNvPicPr>
            <a:picLocks noChangeAspect="1"/>
          </p:cNvPicPr>
          <p:nvPr/>
        </p:nvPicPr>
        <p:blipFill>
          <a:blip r:embed="rId4"/>
          <a:stretch>
            <a:fillRect/>
          </a:stretch>
        </p:blipFill>
        <p:spPr>
          <a:xfrm>
            <a:off x="3855370" y="4740428"/>
            <a:ext cx="7498430" cy="1738709"/>
          </a:xfrm>
          <a:prstGeom prst="rect">
            <a:avLst/>
          </a:prstGeom>
        </p:spPr>
      </p:pic>
      <p:pic>
        <p:nvPicPr>
          <p:cNvPr id="14" name="Picture 13">
            <a:extLst>
              <a:ext uri="{FF2B5EF4-FFF2-40B4-BE49-F238E27FC236}">
                <a16:creationId xmlns:a16="http://schemas.microsoft.com/office/drawing/2014/main" id="{CDCDDDA6-64F1-9D69-0BBB-D15015721ACF}"/>
              </a:ext>
            </a:extLst>
          </p:cNvPr>
          <p:cNvPicPr>
            <a:picLocks noChangeAspect="1"/>
          </p:cNvPicPr>
          <p:nvPr/>
        </p:nvPicPr>
        <p:blipFill rotWithShape="1">
          <a:blip r:embed="rId5"/>
          <a:srcRect b="4014"/>
          <a:stretch/>
        </p:blipFill>
        <p:spPr>
          <a:xfrm>
            <a:off x="838200" y="3048794"/>
            <a:ext cx="7498431" cy="1643215"/>
          </a:xfrm>
          <a:prstGeom prst="rect">
            <a:avLst/>
          </a:prstGeom>
        </p:spPr>
      </p:pic>
    </p:spTree>
    <p:extLst>
      <p:ext uri="{BB962C8B-B14F-4D97-AF65-F5344CB8AC3E}">
        <p14:creationId xmlns:p14="http://schemas.microsoft.com/office/powerpoint/2010/main" val="134514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Other intents </a:t>
            </a:r>
            <a:r>
              <a:rPr lang="fr-FR" sz="3600" b="1" cap="all" dirty="0">
                <a:solidFill>
                  <a:srgbClr val="C00000"/>
                </a:solidFill>
                <a:latin typeface="Alte Haas Grotesk" panose="02000503000000020004" pitchFamily="2" charset="0"/>
              </a:rPr>
              <a:t>#4</a:t>
            </a:r>
            <a:endParaRPr lang="en-US" sz="3600" b="1" cap="all" dirty="0">
              <a:solidFill>
                <a:srgbClr val="C00000"/>
              </a:solidFill>
              <a:latin typeface="Alte Haas Grotesk" panose="02000503000000020004" pitchFamily="2" charset="0"/>
            </a:endParaRPr>
          </a:p>
        </p:txBody>
      </p:sp>
      <p:sp>
        <p:nvSpPr>
          <p:cNvPr id="6" name="Content Placeholder 5">
            <a:extLst>
              <a:ext uri="{FF2B5EF4-FFF2-40B4-BE49-F238E27FC236}">
                <a16:creationId xmlns:a16="http://schemas.microsoft.com/office/drawing/2014/main" id="{158106F1-8891-16C4-5B8E-16D8884EFB62}"/>
              </a:ext>
            </a:extLst>
          </p:cNvPr>
          <p:cNvSpPr>
            <a:spLocks noGrp="1"/>
          </p:cNvSpPr>
          <p:nvPr>
            <p:ph idx="1"/>
          </p:nvPr>
        </p:nvSpPr>
        <p:spPr>
          <a:xfrm>
            <a:off x="838200" y="1825625"/>
            <a:ext cx="10515600" cy="1155700"/>
          </a:xfrm>
          <a:solidFill>
            <a:schemeClr val="bg2">
              <a:alpha val="48000"/>
            </a:schemeClr>
          </a:solidFill>
        </p:spPr>
        <p:txBody>
          <a:bodyPr/>
          <a:lstStyle/>
          <a:p>
            <a:r>
              <a:rPr lang="en-US" dirty="0"/>
              <a:t>To modularize a monolith and get ready for a physical split among various components/</a:t>
            </a:r>
            <a:r>
              <a:rPr lang="en-US" dirty="0" err="1"/>
              <a:t>apis</a:t>
            </a:r>
            <a:r>
              <a:rPr lang="en-US" dirty="0"/>
              <a:t>/</a:t>
            </a:r>
            <a:r>
              <a:rPr lang="el-GR" dirty="0"/>
              <a:t>μ</a:t>
            </a:r>
            <a:r>
              <a:rPr lang="fr-FR" dirty="0"/>
              <a:t> </a:t>
            </a:r>
            <a:r>
              <a:rPr lang="en-US" dirty="0"/>
              <a:t>services</a:t>
            </a:r>
          </a:p>
        </p:txBody>
      </p:sp>
      <p:grpSp>
        <p:nvGrpSpPr>
          <p:cNvPr id="12" name="Group 11">
            <a:extLst>
              <a:ext uri="{FF2B5EF4-FFF2-40B4-BE49-F238E27FC236}">
                <a16:creationId xmlns:a16="http://schemas.microsoft.com/office/drawing/2014/main" id="{E668A6F4-0393-F54A-3437-C52023194FD9}"/>
              </a:ext>
            </a:extLst>
          </p:cNvPr>
          <p:cNvGrpSpPr/>
          <p:nvPr/>
        </p:nvGrpSpPr>
        <p:grpSpPr>
          <a:xfrm>
            <a:off x="10301494" y="152025"/>
            <a:ext cx="1052306" cy="1606131"/>
            <a:chOff x="9225169" y="305108"/>
            <a:chExt cx="1235436" cy="1885642"/>
          </a:xfrm>
        </p:grpSpPr>
        <p:pic>
          <p:nvPicPr>
            <p:cNvPr id="8" name="Picture 7" descr="Diagram&#10;&#10;Description automatically generated">
              <a:extLst>
                <a:ext uri="{FF2B5EF4-FFF2-40B4-BE49-F238E27FC236}">
                  <a16:creationId xmlns:a16="http://schemas.microsoft.com/office/drawing/2014/main" id="{36BCD140-61B6-07DA-023B-B4739982E383}"/>
                </a:ext>
              </a:extLst>
            </p:cNvPr>
            <p:cNvPicPr>
              <a:picLocks noChangeAspect="1"/>
            </p:cNvPicPr>
            <p:nvPr/>
          </p:nvPicPr>
          <p:blipFill rotWithShape="1">
            <a:blip r:embed="rId3">
              <a:extLst>
                <a:ext uri="{28A0092B-C50C-407E-A947-70E740481C1C}">
                  <a14:useLocalDpi xmlns:a14="http://schemas.microsoft.com/office/drawing/2010/main" val="0"/>
                </a:ext>
              </a:extLst>
            </a:blip>
            <a:srcRect l="5891" r="5889" b="7939"/>
            <a:stretch/>
          </p:blipFill>
          <p:spPr>
            <a:xfrm>
              <a:off x="9225169" y="305108"/>
              <a:ext cx="1235436" cy="1885642"/>
            </a:xfrm>
            <a:prstGeom prst="rect">
              <a:avLst/>
            </a:prstGeom>
          </p:spPr>
        </p:pic>
        <p:sp>
          <p:nvSpPr>
            <p:cNvPr id="11" name="TextBox 10">
              <a:extLst>
                <a:ext uri="{FF2B5EF4-FFF2-40B4-BE49-F238E27FC236}">
                  <a16:creationId xmlns:a16="http://schemas.microsoft.com/office/drawing/2014/main" id="{B7077ECA-EEAC-0993-11B1-2D12AD7227C1}"/>
                </a:ext>
              </a:extLst>
            </p:cNvPr>
            <p:cNvSpPr txBox="1"/>
            <p:nvPr/>
          </p:nvSpPr>
          <p:spPr>
            <a:xfrm>
              <a:off x="9225169" y="1123948"/>
              <a:ext cx="1235436" cy="307777"/>
            </a:xfrm>
            <a:prstGeom prst="rect">
              <a:avLst/>
            </a:prstGeom>
            <a:solidFill>
              <a:schemeClr val="bg1">
                <a:alpha val="78000"/>
              </a:schemeClr>
            </a:solidFill>
          </p:spPr>
          <p:txBody>
            <a:bodyPr wrap="square" rtlCol="0">
              <a:spAutoFit/>
            </a:bodyPr>
            <a:lstStyle/>
            <a:p>
              <a:pPr algn="ctr"/>
              <a:r>
                <a:rPr lang="en-US" sz="1400" dirty="0">
                  <a:solidFill>
                    <a:srgbClr val="C00000"/>
                  </a:solidFill>
                </a:rPr>
                <a:t>community</a:t>
              </a:r>
            </a:p>
          </p:txBody>
        </p:sp>
      </p:grpSp>
      <p:pic>
        <p:nvPicPr>
          <p:cNvPr id="5" name="Picture 4">
            <a:extLst>
              <a:ext uri="{FF2B5EF4-FFF2-40B4-BE49-F238E27FC236}">
                <a16:creationId xmlns:a16="http://schemas.microsoft.com/office/drawing/2014/main" id="{D8A52F46-1AEF-69D2-68B1-970995933E29}"/>
              </a:ext>
            </a:extLst>
          </p:cNvPr>
          <p:cNvPicPr>
            <a:picLocks noChangeAspect="1"/>
          </p:cNvPicPr>
          <p:nvPr/>
        </p:nvPicPr>
        <p:blipFill>
          <a:blip r:embed="rId4"/>
          <a:stretch>
            <a:fillRect/>
          </a:stretch>
        </p:blipFill>
        <p:spPr>
          <a:xfrm>
            <a:off x="2181225" y="3067558"/>
            <a:ext cx="7381875" cy="3638042"/>
          </a:xfrm>
          <a:prstGeom prst="rect">
            <a:avLst/>
          </a:prstGeom>
        </p:spPr>
      </p:pic>
    </p:spTree>
    <p:extLst>
      <p:ext uri="{BB962C8B-B14F-4D97-AF65-F5344CB8AC3E}">
        <p14:creationId xmlns:p14="http://schemas.microsoft.com/office/powerpoint/2010/main" val="1173518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4D5"/>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E63801F-FDD0-1C25-48F1-0D8705B524A4}"/>
              </a:ext>
            </a:extLst>
          </p:cNvPr>
          <p:cNvSpPr/>
          <p:nvPr/>
        </p:nvSpPr>
        <p:spPr>
          <a:xfrm>
            <a:off x="2418798" y="1278379"/>
            <a:ext cx="9447300" cy="5150559"/>
          </a:xfrm>
          <a:prstGeom prst="roundRect">
            <a:avLst/>
          </a:prstGeom>
          <a:solidFill>
            <a:schemeClr val="bg2">
              <a:lumMod val="90000"/>
            </a:schemeClr>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C9519DF9-D88C-BC65-1891-341D0A8C0E31}"/>
              </a:ext>
            </a:extLst>
          </p:cNvPr>
          <p:cNvGrpSpPr/>
          <p:nvPr/>
        </p:nvGrpSpPr>
        <p:grpSpPr>
          <a:xfrm>
            <a:off x="9425014" y="2253393"/>
            <a:ext cx="2065418" cy="1746874"/>
            <a:chOff x="7307900" y="829444"/>
            <a:chExt cx="4512824" cy="3816824"/>
          </a:xfrm>
        </p:grpSpPr>
        <p:sp>
          <p:nvSpPr>
            <p:cNvPr id="110" name="Hexagon 109">
              <a:extLst>
                <a:ext uri="{FF2B5EF4-FFF2-40B4-BE49-F238E27FC236}">
                  <a16:creationId xmlns:a16="http://schemas.microsoft.com/office/drawing/2014/main" id="{C98829F0-1FFB-4B5F-D4E8-FE99C6D770CE}"/>
                </a:ext>
              </a:extLst>
            </p:cNvPr>
            <p:cNvSpPr/>
            <p:nvPr/>
          </p:nvSpPr>
          <p:spPr>
            <a:xfrm>
              <a:off x="7307900" y="829444"/>
              <a:ext cx="4300345"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7" y="1564082"/>
              <a:ext cx="3040381"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72216" y="2035862"/>
              <a:ext cx="171372" cy="373398"/>
              <a:chOff x="7709921" y="3180257"/>
              <a:chExt cx="171372" cy="37339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flipH="1">
                <a:off x="7793469" y="3351633"/>
                <a:ext cx="2139" cy="2020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709921" y="3180257"/>
                <a:ext cx="171372" cy="17137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68672" y="2432927"/>
              <a:ext cx="641069" cy="15211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42854" y="2409260"/>
              <a:ext cx="425817" cy="351564"/>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89828" y="2500425"/>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7784967" y="1545014"/>
              <a:ext cx="2343049" cy="672476"/>
            </a:xfrm>
            <a:prstGeom prst="rect">
              <a:avLst/>
            </a:prstGeom>
            <a:noFill/>
          </p:spPr>
          <p:txBody>
            <a:bodyPr wrap="square" rtlCol="0">
              <a:spAutoFit/>
            </a:bodyPr>
            <a:lstStyle/>
            <a:p>
              <a:pPr algn="r"/>
              <a:r>
                <a:rPr lang="en-GB" sz="7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1" y="862837"/>
              <a:ext cx="1523319" cy="504355"/>
            </a:xfrm>
            <a:prstGeom prst="rect">
              <a:avLst/>
            </a:prstGeom>
            <a:noFill/>
          </p:spPr>
          <p:txBody>
            <a:bodyPr wrap="square" rtlCol="0">
              <a:spAutoFit/>
            </a:bodyPr>
            <a:lstStyle/>
            <a:p>
              <a:pPr algn="r"/>
              <a:r>
                <a:rPr lang="en-GB" sz="9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071333" y="3192930"/>
              <a:ext cx="1449785" cy="546310"/>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repository</a:t>
              </a:r>
              <a:endParaRPr lang="en-GB" sz="6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16203" y="3938291"/>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1"/>
            </p:cNvCxnSpPr>
            <p:nvPr/>
          </p:nvCxnSpPr>
          <p:spPr>
            <a:xfrm>
              <a:off x="11039608" y="3590096"/>
              <a:ext cx="528855" cy="348195"/>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61" y="1004557"/>
            <a:ext cx="602596" cy="567946"/>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a:stCxn id="72" idx="2"/>
          </p:cNvCxnSpPr>
          <p:nvPr/>
        </p:nvCxnSpPr>
        <p:spPr>
          <a:xfrm>
            <a:off x="958659" y="1572503"/>
            <a:ext cx="1384739" cy="223998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800219"/>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The hive - Modular monolith with “hexagons” inside</a:t>
            </a:r>
          </a:p>
          <a:p>
            <a:pPr algn="r"/>
            <a:endParaRPr lang="en-US" sz="2300" b="1" cap="all" dirty="0">
              <a:solidFill>
                <a:srgbClr val="C00000"/>
              </a:solidFill>
              <a:latin typeface="Alte Haas Grotesk" panose="02000503000000020004" pitchFamily="2" charset="0"/>
            </a:endParaRPr>
          </a:p>
        </p:txBody>
      </p:sp>
      <p:grpSp>
        <p:nvGrpSpPr>
          <p:cNvPr id="5" name="Group 4">
            <a:extLst>
              <a:ext uri="{FF2B5EF4-FFF2-40B4-BE49-F238E27FC236}">
                <a16:creationId xmlns:a16="http://schemas.microsoft.com/office/drawing/2014/main" id="{90954354-D504-297B-FF5D-301577B26666}"/>
              </a:ext>
            </a:extLst>
          </p:cNvPr>
          <p:cNvGrpSpPr/>
          <p:nvPr/>
        </p:nvGrpSpPr>
        <p:grpSpPr>
          <a:xfrm>
            <a:off x="6948123" y="1928649"/>
            <a:ext cx="2683286" cy="2141669"/>
            <a:chOff x="6538019" y="3278432"/>
            <a:chExt cx="3078355" cy="2476727"/>
          </a:xfrm>
        </p:grpSpPr>
        <p:grpSp>
          <p:nvGrpSpPr>
            <p:cNvPr id="4" name="Group 3">
              <a:extLst>
                <a:ext uri="{FF2B5EF4-FFF2-40B4-BE49-F238E27FC236}">
                  <a16:creationId xmlns:a16="http://schemas.microsoft.com/office/drawing/2014/main" id="{A0AD7627-CA42-A16A-95A7-5420680D70BC}"/>
                </a:ext>
              </a:extLst>
            </p:cNvPr>
            <p:cNvGrpSpPr/>
            <p:nvPr/>
          </p:nvGrpSpPr>
          <p:grpSpPr>
            <a:xfrm>
              <a:off x="6538019" y="3278432"/>
              <a:ext cx="3078355" cy="2476727"/>
              <a:chOff x="7337918" y="829444"/>
              <a:chExt cx="5816114" cy="4679428"/>
            </a:xfrm>
          </p:grpSpPr>
          <p:sp>
            <p:nvSpPr>
              <p:cNvPr id="54" name="Hexagon 53">
                <a:extLst>
                  <a:ext uri="{FF2B5EF4-FFF2-40B4-BE49-F238E27FC236}">
                    <a16:creationId xmlns:a16="http://schemas.microsoft.com/office/drawing/2014/main" id="{9DD52ED7-5148-67C5-D885-4E2830223613}"/>
                  </a:ext>
                </a:extLst>
              </p:cNvPr>
              <p:cNvSpPr/>
              <p:nvPr/>
            </p:nvSpPr>
            <p:spPr>
              <a:xfrm>
                <a:off x="7337918" y="829444"/>
                <a:ext cx="4270328" cy="3562815"/>
              </a:xfrm>
              <a:prstGeom prst="hexagon">
                <a:avLst/>
              </a:prstGeom>
              <a:solidFill>
                <a:srgbClr val="C5E0B4"/>
              </a:solidFill>
              <a:ln w="476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Hexagon 54">
                <a:extLst>
                  <a:ext uri="{FF2B5EF4-FFF2-40B4-BE49-F238E27FC236}">
                    <a16:creationId xmlns:a16="http://schemas.microsoft.com/office/drawing/2014/main" id="{E1A94735-76EC-0EEC-1E7A-94F203EE3E8A}"/>
                  </a:ext>
                </a:extLst>
              </p:cNvPr>
              <p:cNvSpPr/>
              <p:nvPr/>
            </p:nvSpPr>
            <p:spPr>
              <a:xfrm>
                <a:off x="7500976" y="1564081"/>
                <a:ext cx="3040380" cy="2093540"/>
              </a:xfrm>
              <a:prstGeom prst="hexagon">
                <a:avLst/>
              </a:prstGeom>
              <a:solidFill>
                <a:schemeClr val="accent6">
                  <a:lumMod val="7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8" name="Group 57">
                <a:extLst>
                  <a:ext uri="{FF2B5EF4-FFF2-40B4-BE49-F238E27FC236}">
                    <a16:creationId xmlns:a16="http://schemas.microsoft.com/office/drawing/2014/main" id="{46FE6698-D1C7-EB99-A29D-01C15BFE6930}"/>
                  </a:ext>
                </a:extLst>
              </p:cNvPr>
              <p:cNvGrpSpPr/>
              <p:nvPr/>
            </p:nvGrpSpPr>
            <p:grpSpPr>
              <a:xfrm>
                <a:off x="7861806" y="2350240"/>
                <a:ext cx="171374" cy="381578"/>
                <a:chOff x="7799511" y="3494635"/>
                <a:chExt cx="171374" cy="381578"/>
              </a:xfrm>
            </p:grpSpPr>
            <p:cxnSp>
              <p:nvCxnSpPr>
                <p:cNvPr id="59" name="Straight Connector 58">
                  <a:extLst>
                    <a:ext uri="{FF2B5EF4-FFF2-40B4-BE49-F238E27FC236}">
                      <a16:creationId xmlns:a16="http://schemas.microsoft.com/office/drawing/2014/main" id="{346842CB-ECB5-4A41-CB6E-850668EB1AAA}"/>
                    </a:ext>
                  </a:extLst>
                </p:cNvPr>
                <p:cNvCxnSpPr>
                  <a:cxnSpLocks/>
                </p:cNvCxnSpPr>
                <p:nvPr/>
              </p:nvCxnSpPr>
              <p:spPr>
                <a:xfrm>
                  <a:off x="7885198" y="3666009"/>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239EA92-866E-0A54-CA7C-B0B33D25230B}"/>
                    </a:ext>
                  </a:extLst>
                </p:cNvPr>
                <p:cNvSpPr/>
                <p:nvPr/>
              </p:nvSpPr>
              <p:spPr>
                <a:xfrm>
                  <a:off x="7799511" y="3494635"/>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Rounded Corners 60">
                <a:extLst>
                  <a:ext uri="{FF2B5EF4-FFF2-40B4-BE49-F238E27FC236}">
                    <a16:creationId xmlns:a16="http://schemas.microsoft.com/office/drawing/2014/main" id="{A91F7BBF-76E0-0B42-A3AD-72D12FFFF00E}"/>
                  </a:ext>
                </a:extLst>
              </p:cNvPr>
              <p:cNvSpPr/>
              <p:nvPr/>
            </p:nvSpPr>
            <p:spPr>
              <a:xfrm>
                <a:off x="9299552" y="2347348"/>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Connector: Elbow 61">
                <a:extLst>
                  <a:ext uri="{FF2B5EF4-FFF2-40B4-BE49-F238E27FC236}">
                    <a16:creationId xmlns:a16="http://schemas.microsoft.com/office/drawing/2014/main" id="{F35028B4-E820-3AD3-679D-1FBB515019AD}"/>
                  </a:ext>
                </a:extLst>
              </p:cNvPr>
              <p:cNvCxnSpPr>
                <a:cxnSpLocks/>
                <a:stCxn id="75" idx="3"/>
                <a:endCxn id="68" idx="1"/>
              </p:cNvCxnSpPr>
              <p:nvPr/>
            </p:nvCxnSpPr>
            <p:spPr>
              <a:xfrm flipV="1">
                <a:off x="8165112" y="2432929"/>
                <a:ext cx="380123" cy="439386"/>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4DA6F4A-D250-0679-5659-97B30FF5D9B5}"/>
                  </a:ext>
                </a:extLst>
              </p:cNvPr>
              <p:cNvCxnSpPr>
                <a:cxnSpLocks/>
                <a:stCxn id="68" idx="3"/>
                <a:endCxn id="61" idx="0"/>
              </p:cNvCxnSpPr>
              <p:nvPr/>
            </p:nvCxnSpPr>
            <p:spPr>
              <a:xfrm flipV="1">
                <a:off x="8971051" y="2347348"/>
                <a:ext cx="541409" cy="85579"/>
              </a:xfrm>
              <a:prstGeom prst="bentConnector4">
                <a:avLst>
                  <a:gd name="adj1" fmla="val 49865"/>
                  <a:gd name="adj2" fmla="val 16334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DC875F-221F-60CA-BAAA-116AF524C906}"/>
                  </a:ext>
                </a:extLst>
              </p:cNvPr>
              <p:cNvSpPr/>
              <p:nvPr/>
            </p:nvSpPr>
            <p:spPr>
              <a:xfrm>
                <a:off x="8545235" y="2257145"/>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Diamond 68">
                <a:extLst>
                  <a:ext uri="{FF2B5EF4-FFF2-40B4-BE49-F238E27FC236}">
                    <a16:creationId xmlns:a16="http://schemas.microsoft.com/office/drawing/2014/main" id="{38959B09-D0ED-0133-3C32-6E7FE0C1DE99}"/>
                  </a:ext>
                </a:extLst>
              </p:cNvPr>
              <p:cNvSpPr/>
              <p:nvPr/>
            </p:nvSpPr>
            <p:spPr>
              <a:xfrm>
                <a:off x="8992014" y="234381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Rounded Corners 74">
                <a:extLst>
                  <a:ext uri="{FF2B5EF4-FFF2-40B4-BE49-F238E27FC236}">
                    <a16:creationId xmlns:a16="http://schemas.microsoft.com/office/drawing/2014/main" id="{0248DB1F-705C-5333-B937-E8B8427AF43B}"/>
                  </a:ext>
                </a:extLst>
              </p:cNvPr>
              <p:cNvSpPr/>
              <p:nvPr/>
            </p:nvSpPr>
            <p:spPr>
              <a:xfrm>
                <a:off x="7739293" y="2696532"/>
                <a:ext cx="425819" cy="351564"/>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iamond 76">
                <a:extLst>
                  <a:ext uri="{FF2B5EF4-FFF2-40B4-BE49-F238E27FC236}">
                    <a16:creationId xmlns:a16="http://schemas.microsoft.com/office/drawing/2014/main" id="{6F5E8D24-8A24-64CE-5518-2761583907EC}"/>
                  </a:ext>
                </a:extLst>
              </p:cNvPr>
              <p:cNvSpPr/>
              <p:nvPr/>
            </p:nvSpPr>
            <p:spPr>
              <a:xfrm>
                <a:off x="8177762" y="2788992"/>
                <a:ext cx="167130"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ight Brace 77">
                <a:extLst>
                  <a:ext uri="{FF2B5EF4-FFF2-40B4-BE49-F238E27FC236}">
                    <a16:creationId xmlns:a16="http://schemas.microsoft.com/office/drawing/2014/main" id="{5526F385-4419-589B-87CB-309B2247E2DD}"/>
                  </a:ext>
                </a:extLst>
              </p:cNvPr>
              <p:cNvSpPr/>
              <p:nvPr/>
            </p:nvSpPr>
            <p:spPr>
              <a:xfrm rot="12414236">
                <a:off x="10428366" y="2672008"/>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81" name="Straight Arrow Connector 80">
                <a:extLst>
                  <a:ext uri="{FF2B5EF4-FFF2-40B4-BE49-F238E27FC236}">
                    <a16:creationId xmlns:a16="http://schemas.microsoft.com/office/drawing/2014/main" id="{372655C0-14CB-8966-42FE-167A0B45D45B}"/>
                  </a:ext>
                </a:extLst>
              </p:cNvPr>
              <p:cNvCxnSpPr>
                <a:cxnSpLocks/>
                <a:stCxn id="61" idx="3"/>
                <a:endCxn id="82" idx="1"/>
              </p:cNvCxnSpPr>
              <p:nvPr/>
            </p:nvCxnSpPr>
            <p:spPr>
              <a:xfrm>
                <a:off x="9725368" y="2523131"/>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FB5953B9-54B3-B547-8D14-8A7FE26D7C31}"/>
                  </a:ext>
                </a:extLst>
              </p:cNvPr>
              <p:cNvSpPr/>
              <p:nvPr/>
            </p:nvSpPr>
            <p:spPr>
              <a:xfrm>
                <a:off x="10335030" y="2558218"/>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Rounded Corners 86">
                <a:extLst>
                  <a:ext uri="{FF2B5EF4-FFF2-40B4-BE49-F238E27FC236}">
                    <a16:creationId xmlns:a16="http://schemas.microsoft.com/office/drawing/2014/main" id="{93063552-4216-984A-B7EB-C376D8B80F06}"/>
                  </a:ext>
                </a:extLst>
              </p:cNvPr>
              <p:cNvSpPr/>
              <p:nvPr/>
            </p:nvSpPr>
            <p:spPr>
              <a:xfrm>
                <a:off x="8610954" y="2989347"/>
                <a:ext cx="425816" cy="351564"/>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802E32F5-5DE5-AFCD-E40C-7A0751D592C4}"/>
                  </a:ext>
                </a:extLst>
              </p:cNvPr>
              <p:cNvCxnSpPr>
                <a:cxnSpLocks/>
                <a:stCxn id="75" idx="2"/>
                <a:endCxn id="87" idx="1"/>
              </p:cNvCxnSpPr>
              <p:nvPr/>
            </p:nvCxnSpPr>
            <p:spPr>
              <a:xfrm>
                <a:off x="7952204" y="3048096"/>
                <a:ext cx="658750" cy="1170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72E871A-5011-AE88-AEE3-79FCA3EE906D}"/>
                  </a:ext>
                </a:extLst>
              </p:cNvPr>
              <p:cNvSpPr txBox="1"/>
              <p:nvPr/>
            </p:nvSpPr>
            <p:spPr>
              <a:xfrm>
                <a:off x="7898728" y="1545013"/>
                <a:ext cx="2229287" cy="672476"/>
              </a:xfrm>
              <a:prstGeom prst="rect">
                <a:avLst/>
              </a:prstGeom>
              <a:noFill/>
            </p:spPr>
            <p:txBody>
              <a:bodyPr wrap="square" rtlCol="0">
                <a:spAutoFit/>
              </a:bodyPr>
              <a:lstStyle/>
              <a:p>
                <a:pPr algn="r"/>
                <a:r>
                  <a:rPr lang="en-GB" sz="700" b="1" cap="all" dirty="0">
                    <a:solidFill>
                      <a:schemeClr val="bg1"/>
                    </a:solidFill>
                    <a:latin typeface="Alte Haas Grotesk" panose="02000503000000020004" pitchFamily="2" charset="0"/>
                  </a:rPr>
                  <a:t>Auditorium </a:t>
                </a:r>
                <a:r>
                  <a:rPr lang="en-GB" sz="700" b="1" cap="all" dirty="0" err="1">
                    <a:solidFill>
                      <a:schemeClr val="bg1"/>
                    </a:solidFill>
                    <a:latin typeface="Alte Haas Grotesk" panose="02000503000000020004" pitchFamily="2" charset="0"/>
                  </a:rPr>
                  <a:t>seatings</a:t>
                </a:r>
                <a:r>
                  <a:rPr lang="en-GB" sz="700" b="1" cap="all" dirty="0">
                    <a:solidFill>
                      <a:schemeClr val="bg1"/>
                    </a:solidFill>
                    <a:latin typeface="Alte Haas Grotesk" panose="02000503000000020004" pitchFamily="2" charset="0"/>
                  </a:rPr>
                  <a:t> Domain</a:t>
                </a:r>
              </a:p>
            </p:txBody>
          </p:sp>
          <p:sp>
            <p:nvSpPr>
              <p:cNvPr id="92" name="TextBox 91">
                <a:extLst>
                  <a:ext uri="{FF2B5EF4-FFF2-40B4-BE49-F238E27FC236}">
                    <a16:creationId xmlns:a16="http://schemas.microsoft.com/office/drawing/2014/main" id="{EC6B82CF-2338-4999-5916-6422740C2309}"/>
                  </a:ext>
                </a:extLst>
              </p:cNvPr>
              <p:cNvSpPr txBox="1"/>
              <p:nvPr/>
            </p:nvSpPr>
            <p:spPr>
              <a:xfrm>
                <a:off x="9182782" y="862837"/>
                <a:ext cx="1523319" cy="504355"/>
              </a:xfrm>
              <a:prstGeom prst="rect">
                <a:avLst/>
              </a:prstGeom>
              <a:noFill/>
            </p:spPr>
            <p:txBody>
              <a:bodyPr wrap="square" rtlCol="0">
                <a:spAutoFit/>
              </a:bodyPr>
              <a:lstStyle/>
              <a:p>
                <a:pPr algn="r"/>
                <a:r>
                  <a:rPr lang="en-GB" sz="900" b="1" cap="all" dirty="0">
                    <a:latin typeface="Alte Haas Grotesk" panose="02000503000000020004" pitchFamily="2" charset="0"/>
                  </a:rPr>
                  <a:t>Infra</a:t>
                </a:r>
              </a:p>
            </p:txBody>
          </p:sp>
          <p:sp>
            <p:nvSpPr>
              <p:cNvPr id="97" name="Right Brace 96">
                <a:extLst>
                  <a:ext uri="{FF2B5EF4-FFF2-40B4-BE49-F238E27FC236}">
                    <a16:creationId xmlns:a16="http://schemas.microsoft.com/office/drawing/2014/main" id="{CB6994B6-0811-5440-AEF9-9EFFA4C518AE}"/>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8" name="Oval 97">
                <a:extLst>
                  <a:ext uri="{FF2B5EF4-FFF2-40B4-BE49-F238E27FC236}">
                    <a16:creationId xmlns:a16="http://schemas.microsoft.com/office/drawing/2014/main" id="{7BF73818-E535-8698-FF9A-9D010DCB30F2}"/>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1" name="Straight Arrow Connector 100">
                <a:extLst>
                  <a:ext uri="{FF2B5EF4-FFF2-40B4-BE49-F238E27FC236}">
                    <a16:creationId xmlns:a16="http://schemas.microsoft.com/office/drawing/2014/main" id="{AB22FC2B-703A-9B0F-4D8A-789FABE0662A}"/>
                  </a:ext>
                </a:extLst>
              </p:cNvPr>
              <p:cNvCxnSpPr>
                <a:cxnSpLocks/>
                <a:stCxn id="87" idx="3"/>
                <a:endCxn id="157" idx="0"/>
              </p:cNvCxnSpPr>
              <p:nvPr/>
            </p:nvCxnSpPr>
            <p:spPr>
              <a:xfrm>
                <a:off x="9036771" y="3165130"/>
                <a:ext cx="379173" cy="29093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Flowchart: Magnetic Disk 104">
                <a:extLst>
                  <a:ext uri="{FF2B5EF4-FFF2-40B4-BE49-F238E27FC236}">
                    <a16:creationId xmlns:a16="http://schemas.microsoft.com/office/drawing/2014/main" id="{8D161307-1DEE-03B2-9CAB-88CE7816CC5A}"/>
                  </a:ext>
                </a:extLst>
              </p:cNvPr>
              <p:cNvSpPr/>
              <p:nvPr/>
            </p:nvSpPr>
            <p:spPr>
              <a:xfrm>
                <a:off x="9279389" y="4800895"/>
                <a:ext cx="504522" cy="707977"/>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06" name="Straight Arrow Connector 105">
                <a:extLst>
                  <a:ext uri="{FF2B5EF4-FFF2-40B4-BE49-F238E27FC236}">
                    <a16:creationId xmlns:a16="http://schemas.microsoft.com/office/drawing/2014/main" id="{1C9B2727-85A9-5D12-FFC7-BBD7E9F4CDB7}"/>
                  </a:ext>
                </a:extLst>
              </p:cNvPr>
              <p:cNvCxnSpPr>
                <a:cxnSpLocks/>
                <a:stCxn id="156" idx="2"/>
                <a:endCxn id="105" idx="1"/>
              </p:cNvCxnSpPr>
              <p:nvPr/>
            </p:nvCxnSpPr>
            <p:spPr>
              <a:xfrm>
                <a:off x="9229822" y="4360616"/>
                <a:ext cx="301829" cy="440279"/>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D62D67-5149-3436-1CC3-463C92665045}"/>
                  </a:ext>
                </a:extLst>
              </p:cNvPr>
              <p:cNvCxnSpPr>
                <a:cxnSpLocks/>
                <a:stCxn id="83" idx="2"/>
              </p:cNvCxnSpPr>
              <p:nvPr/>
            </p:nvCxnSpPr>
            <p:spPr>
              <a:xfrm flipV="1">
                <a:off x="11366269" y="2805615"/>
                <a:ext cx="1787763" cy="21981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27515E5-641D-244C-3F43-2B18AEC193E8}"/>
                  </a:ext>
                </a:extLst>
              </p:cNvPr>
              <p:cNvSpPr/>
              <p:nvPr/>
            </p:nvSpPr>
            <p:spPr>
              <a:xfrm rot="17820000">
                <a:off x="10652918" y="2627266"/>
                <a:ext cx="939937" cy="546309"/>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600" b="1" cap="all" dirty="0">
                    <a:solidFill>
                      <a:schemeClr val="tx1"/>
                    </a:solidFill>
                  </a:rPr>
                  <a:t>In Proc Adapter</a:t>
                </a:r>
                <a:endParaRPr lang="en-GB" sz="600" b="1" cap="all" dirty="0">
                  <a:solidFill>
                    <a:schemeClr val="tx1"/>
                  </a:solidFill>
                </a:endParaRPr>
              </a:p>
            </p:txBody>
          </p:sp>
          <p:sp>
            <p:nvSpPr>
              <p:cNvPr id="99" name="Rectangle 98">
                <a:extLst>
                  <a:ext uri="{FF2B5EF4-FFF2-40B4-BE49-F238E27FC236}">
                    <a16:creationId xmlns:a16="http://schemas.microsoft.com/office/drawing/2014/main" id="{BA5B4300-7BC7-FD5A-7FEE-BCA41814D470}"/>
                  </a:ext>
                </a:extLst>
              </p:cNvPr>
              <p:cNvSpPr/>
              <p:nvPr/>
            </p:nvSpPr>
            <p:spPr>
              <a:xfrm rot="17820000">
                <a:off x="10184556" y="3646512"/>
                <a:ext cx="823283" cy="546309"/>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600" b="1" cap="all" dirty="0">
                    <a:solidFill>
                      <a:schemeClr val="tx1"/>
                    </a:solidFill>
                  </a:rPr>
                  <a:t>In Proc Adapter</a:t>
                </a:r>
                <a:endParaRPr lang="en-GB" sz="600" b="1" cap="all" dirty="0">
                  <a:solidFill>
                    <a:schemeClr val="tx1"/>
                  </a:solidFill>
                </a:endParaRPr>
              </a:p>
            </p:txBody>
          </p:sp>
        </p:grpSp>
        <p:sp>
          <p:nvSpPr>
            <p:cNvPr id="156" name="Rectangle 155">
              <a:extLst>
                <a:ext uri="{FF2B5EF4-FFF2-40B4-BE49-F238E27FC236}">
                  <a16:creationId xmlns:a16="http://schemas.microsoft.com/office/drawing/2014/main" id="{672DC2E9-55DA-8084-9E7D-FCDC54DFA35D}"/>
                </a:ext>
              </a:extLst>
            </p:cNvPr>
            <p:cNvSpPr/>
            <p:nvPr/>
          </p:nvSpPr>
          <p:spPr>
            <a:xfrm>
              <a:off x="7132824" y="4858259"/>
              <a:ext cx="813086" cy="28915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Repository (adapter)</a:t>
              </a:r>
              <a:endParaRPr lang="en-GB" sz="700" b="1" cap="all" dirty="0">
                <a:solidFill>
                  <a:schemeClr val="tx1"/>
                </a:solidFill>
              </a:endParaRPr>
            </a:p>
          </p:txBody>
        </p:sp>
        <p:sp>
          <p:nvSpPr>
            <p:cNvPr id="157" name="Oval 156">
              <a:extLst>
                <a:ext uri="{FF2B5EF4-FFF2-40B4-BE49-F238E27FC236}">
                  <a16:creationId xmlns:a16="http://schemas.microsoft.com/office/drawing/2014/main" id="{FE3FA1EB-E4A8-5024-249A-54445D541DD8}"/>
                </a:ext>
              </a:extLst>
            </p:cNvPr>
            <p:cNvSpPr/>
            <p:nvPr/>
          </p:nvSpPr>
          <p:spPr>
            <a:xfrm>
              <a:off x="7592525" y="4668651"/>
              <a:ext cx="90705" cy="907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Straight Arrow Connector 161">
              <a:extLst>
                <a:ext uri="{FF2B5EF4-FFF2-40B4-BE49-F238E27FC236}">
                  <a16:creationId xmlns:a16="http://schemas.microsoft.com/office/drawing/2014/main" id="{C40ADE02-A855-B9AD-B51A-EC29453999ED}"/>
                </a:ext>
              </a:extLst>
            </p:cNvPr>
            <p:cNvCxnSpPr>
              <a:cxnSpLocks/>
              <a:stCxn id="61" idx="2"/>
              <a:endCxn id="98" idx="1"/>
            </p:cNvCxnSpPr>
            <p:nvPr/>
          </p:nvCxnSpPr>
          <p:spPr>
            <a:xfrm>
              <a:off x="7688948" y="4267904"/>
              <a:ext cx="232252" cy="35467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5D81625-ABA7-5E41-0B86-5C44C13CE09C}"/>
                </a:ext>
              </a:extLst>
            </p:cNvPr>
            <p:cNvCxnSpPr>
              <a:cxnSpLocks/>
              <a:stCxn id="157" idx="4"/>
              <a:endCxn id="156" idx="0"/>
            </p:cNvCxnSpPr>
            <p:nvPr/>
          </p:nvCxnSpPr>
          <p:spPr>
            <a:xfrm flipH="1">
              <a:off x="7539367" y="4759356"/>
              <a:ext cx="98511" cy="989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D719F29D-6F85-7020-4225-D0621E2FF04F}"/>
              </a:ext>
            </a:extLst>
          </p:cNvPr>
          <p:cNvGrpSpPr/>
          <p:nvPr/>
        </p:nvGrpSpPr>
        <p:grpSpPr>
          <a:xfrm>
            <a:off x="8882948" y="4145953"/>
            <a:ext cx="2108218" cy="1630620"/>
            <a:chOff x="7318869" y="829444"/>
            <a:chExt cx="4606340" cy="3562815"/>
          </a:xfrm>
        </p:grpSpPr>
        <p:sp>
          <p:nvSpPr>
            <p:cNvPr id="171" name="Hexagon 170">
              <a:extLst>
                <a:ext uri="{FF2B5EF4-FFF2-40B4-BE49-F238E27FC236}">
                  <a16:creationId xmlns:a16="http://schemas.microsoft.com/office/drawing/2014/main" id="{3CA6504F-1E7B-6DEF-73CD-3E03203C337F}"/>
                </a:ext>
              </a:extLst>
            </p:cNvPr>
            <p:cNvSpPr/>
            <p:nvPr/>
          </p:nvSpPr>
          <p:spPr>
            <a:xfrm>
              <a:off x="7318869" y="829444"/>
              <a:ext cx="4289374"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a:off x="8016899" y="2585695"/>
              <a:ext cx="512096" cy="7863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flipV="1">
              <a:off x="8954811" y="2659803"/>
              <a:ext cx="929826" cy="4531"/>
            </a:xfrm>
            <a:prstGeom prst="bentConnector4">
              <a:avLst>
                <a:gd name="adj1" fmla="val 38551"/>
                <a:gd name="adj2" fmla="val 95550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528995" y="2488551"/>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8980321" y="2579197"/>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9" y="1545013"/>
              <a:ext cx="2567017" cy="672476"/>
            </a:xfrm>
            <a:prstGeom prst="rect">
              <a:avLst/>
            </a:prstGeom>
            <a:noFill/>
          </p:spPr>
          <p:txBody>
            <a:bodyPr wrap="square" rtlCol="0">
              <a:spAutoFit/>
            </a:bodyPr>
            <a:lstStyle/>
            <a:p>
              <a:pPr algn="r"/>
              <a:r>
                <a:rPr lang="en-GB" sz="7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504355"/>
            </a:xfrm>
            <a:prstGeom prst="rect">
              <a:avLst/>
            </a:prstGeom>
            <a:noFill/>
          </p:spPr>
          <p:txBody>
            <a:bodyPr wrap="square" rtlCol="0">
              <a:spAutoFit/>
            </a:bodyPr>
            <a:lstStyle/>
            <a:p>
              <a:pPr algn="r"/>
              <a:r>
                <a:rPr lang="en-GB" sz="9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05290" y="3254003"/>
              <a:ext cx="1312700" cy="546310"/>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repository</a:t>
              </a:r>
              <a:endParaRPr lang="en-GB" sz="6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420688" y="3640821"/>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1005024" y="3651167"/>
              <a:ext cx="415664" cy="343644"/>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99" idx="2"/>
            <a:endCxn id="193" idx="1"/>
          </p:cNvCxnSpPr>
          <p:nvPr/>
        </p:nvCxnSpPr>
        <p:spPr>
          <a:xfrm>
            <a:off x="8563628" y="3400187"/>
            <a:ext cx="513619" cy="134796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BEEE675E-BFBD-EDC6-394C-1970CC9D85DC}"/>
              </a:ext>
            </a:extLst>
          </p:cNvPr>
          <p:cNvSpPr txBox="1"/>
          <p:nvPr/>
        </p:nvSpPr>
        <p:spPr>
          <a:xfrm>
            <a:off x="8512216" y="3970856"/>
            <a:ext cx="631861" cy="215444"/>
          </a:xfrm>
          <a:prstGeom prst="rect">
            <a:avLst/>
          </a:prstGeom>
          <a:solidFill>
            <a:srgbClr val="D0CECE"/>
          </a:solidFill>
        </p:spPr>
        <p:txBody>
          <a:bodyPr wrap="square" rtlCol="0">
            <a:spAutoFit/>
          </a:bodyPr>
          <a:lstStyle>
            <a:defPPr>
              <a:defRPr lang="fr-FR"/>
            </a:defPPr>
            <a:lvl1pPr>
              <a:defRPr sz="800" b="1">
                <a:solidFill>
                  <a:schemeClr val="bg1"/>
                </a:solidFill>
                <a:latin typeface="Alte Haas Grotesk" panose="02000503000000020004" pitchFamily="2" charset="0"/>
              </a:defRPr>
            </a:lvl1pPr>
          </a:lstStyle>
          <a:p>
            <a:r>
              <a:rPr lang="fr-FR" dirty="0">
                <a:solidFill>
                  <a:srgbClr val="C00000"/>
                </a:solidFill>
              </a:rPr>
              <a:t>In-Proc</a:t>
            </a:r>
            <a:endParaRPr lang="en-GB" dirty="0">
              <a:solidFill>
                <a:srgbClr val="C00000"/>
              </a:solidFill>
            </a:endParaRPr>
          </a:p>
        </p:txBody>
      </p:sp>
      <p:sp>
        <p:nvSpPr>
          <p:cNvPr id="131" name="TextBox 130">
            <a:extLst>
              <a:ext uri="{FF2B5EF4-FFF2-40B4-BE49-F238E27FC236}">
                <a16:creationId xmlns:a16="http://schemas.microsoft.com/office/drawing/2014/main" id="{EF5F1985-087A-9FCA-E34C-58A6EC09B337}"/>
              </a:ext>
            </a:extLst>
          </p:cNvPr>
          <p:cNvSpPr txBox="1"/>
          <p:nvPr/>
        </p:nvSpPr>
        <p:spPr>
          <a:xfrm>
            <a:off x="8269919" y="567774"/>
            <a:ext cx="3364147" cy="307777"/>
          </a:xfrm>
          <a:prstGeom prst="rect">
            <a:avLst/>
          </a:prstGeom>
          <a:noFill/>
        </p:spPr>
        <p:txBody>
          <a:bodyPr wrap="square" rtlCol="0">
            <a:spAutoFit/>
          </a:bodyPr>
          <a:lstStyle/>
          <a:p>
            <a:pPr algn="r"/>
            <a:r>
              <a:rPr lang="en-US" sz="1400" dirty="0"/>
              <a:t>@tpierrain (use case driven) </a:t>
            </a:r>
            <a:r>
              <a:rPr lang="en-US" sz="1050" dirty="0"/>
              <a:t>2.2</a:t>
            </a:r>
            <a:endParaRPr lang="en-US" sz="1400" dirty="0"/>
          </a:p>
        </p:txBody>
      </p:sp>
      <p:grpSp>
        <p:nvGrpSpPr>
          <p:cNvPr id="6" name="Group 5">
            <a:extLst>
              <a:ext uri="{FF2B5EF4-FFF2-40B4-BE49-F238E27FC236}">
                <a16:creationId xmlns:a16="http://schemas.microsoft.com/office/drawing/2014/main" id="{B7F2336F-C302-3934-374A-6C28C32E82AB}"/>
              </a:ext>
            </a:extLst>
          </p:cNvPr>
          <p:cNvGrpSpPr/>
          <p:nvPr/>
        </p:nvGrpSpPr>
        <p:grpSpPr>
          <a:xfrm>
            <a:off x="3312961" y="2921440"/>
            <a:ext cx="4373958" cy="3246679"/>
            <a:chOff x="1631660" y="2946377"/>
            <a:chExt cx="5058251" cy="3754612"/>
          </a:xfrm>
        </p:grpSpPr>
        <p:grpSp>
          <p:nvGrpSpPr>
            <p:cNvPr id="13" name="Group 12">
              <a:extLst>
                <a:ext uri="{FF2B5EF4-FFF2-40B4-BE49-F238E27FC236}">
                  <a16:creationId xmlns:a16="http://schemas.microsoft.com/office/drawing/2014/main" id="{0AB3D9A8-755B-FD11-F09A-0BBC83C7F00D}"/>
                </a:ext>
              </a:extLst>
            </p:cNvPr>
            <p:cNvGrpSpPr/>
            <p:nvPr/>
          </p:nvGrpSpPr>
          <p:grpSpPr>
            <a:xfrm>
              <a:off x="1631660" y="2946377"/>
              <a:ext cx="5058251" cy="3754612"/>
              <a:chOff x="2088326" y="1806169"/>
              <a:chExt cx="5058251" cy="3754612"/>
            </a:xfrm>
          </p:grpSpPr>
          <p:grpSp>
            <p:nvGrpSpPr>
              <p:cNvPr id="12" name="Group 11">
                <a:extLst>
                  <a:ext uri="{FF2B5EF4-FFF2-40B4-BE49-F238E27FC236}">
                    <a16:creationId xmlns:a16="http://schemas.microsoft.com/office/drawing/2014/main" id="{D7199C33-9B35-280C-DD78-0A46CD4EC4F9}"/>
                  </a:ext>
                </a:extLst>
              </p:cNvPr>
              <p:cNvGrpSpPr/>
              <p:nvPr/>
            </p:nvGrpSpPr>
            <p:grpSpPr>
              <a:xfrm>
                <a:off x="2088326" y="1806169"/>
                <a:ext cx="5058251" cy="3754612"/>
                <a:chOff x="2088326" y="1806169"/>
                <a:chExt cx="5058251" cy="3754612"/>
              </a:xfrm>
            </p:grpSpPr>
            <p:sp>
              <p:nvSpPr>
                <p:cNvPr id="35" name="Hexagon 34">
                  <a:extLst>
                    <a:ext uri="{FF2B5EF4-FFF2-40B4-BE49-F238E27FC236}">
                      <a16:creationId xmlns:a16="http://schemas.microsoft.com/office/drawing/2014/main" id="{33B14C1D-1A7E-737A-1CCD-C4EC7DED6FA1}"/>
                    </a:ext>
                  </a:extLst>
                </p:cNvPr>
                <p:cNvSpPr/>
                <p:nvPr/>
              </p:nvSpPr>
              <p:spPr>
                <a:xfrm>
                  <a:off x="2088326" y="1806169"/>
                  <a:ext cx="4216246"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540806"/>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3028074"/>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332833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937979"/>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p:cNvCxnSpPr>
                <p:nvPr/>
              </p:nvCxnSpPr>
              <p:spPr>
                <a:xfrm>
                  <a:off x="3791951" y="2937979"/>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762196"/>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848062"/>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3374364"/>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46710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9165860">
                  <a:off x="5056267" y="292001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2"/>
                </p:cNvCxnSpPr>
                <p:nvPr/>
              </p:nvCxnSpPr>
              <p:spPr>
                <a:xfrm flipV="1">
                  <a:off x="4431219" y="3357031"/>
                  <a:ext cx="513458" cy="14708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4944677" y="32713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98117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405903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415695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725929"/>
                  <a:ext cx="351409" cy="43102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549181"/>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434439"/>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4320649"/>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515388"/>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Repository (Adapter)</a:t>
                  </a:r>
                  <a:endParaRPr lang="en-GB" sz="700" b="1"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4234817"/>
                  <a:ext cx="546138" cy="171519"/>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407815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6642056" y="4852803"/>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cap="all" dirty="0" err="1">
                      <a:solidFill>
                        <a:schemeClr val="tx1"/>
                      </a:solidFill>
                      <a:latin typeface="Alte Haas Grotesk" panose="02000503000000020004" pitchFamily="2" charset="0"/>
                    </a:rPr>
                    <a:t>db</a:t>
                  </a:r>
                  <a:endParaRPr lang="fr-FR" sz="12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2"/>
                </p:cNvCxnSpPr>
                <p:nvPr/>
              </p:nvCxnSpPr>
              <p:spPr>
                <a:xfrm>
                  <a:off x="5614408" y="4912553"/>
                  <a:ext cx="1027648" cy="294239"/>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16" name="Rectangle 215">
                <a:extLst>
                  <a:ext uri="{FF2B5EF4-FFF2-40B4-BE49-F238E27FC236}">
                    <a16:creationId xmlns:a16="http://schemas.microsoft.com/office/drawing/2014/main" id="{B4EA41F1-A440-2F90-8DE8-61CF29EE04C4}"/>
                  </a:ext>
                </a:extLst>
              </p:cNvPr>
              <p:cNvSpPr/>
              <p:nvPr/>
            </p:nvSpPr>
            <p:spPr>
              <a:xfrm rot="14555838">
                <a:off x="5278176" y="2741106"/>
                <a:ext cx="824437" cy="546311"/>
              </a:xfrm>
              <a:prstGeom prst="rect">
                <a:avLst/>
              </a:prstGeom>
              <a:solidFill>
                <a:srgbClr val="FFF4D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500" b="1" cap="all" dirty="0">
                    <a:solidFill>
                      <a:schemeClr val="tx1"/>
                    </a:solidFill>
                  </a:rPr>
                  <a:t>Auditorium </a:t>
                </a:r>
                <a:r>
                  <a:rPr lang="fr-FR" sz="500" b="1" cap="all" dirty="0" err="1">
                    <a:solidFill>
                      <a:schemeClr val="tx1"/>
                    </a:solidFill>
                  </a:rPr>
                  <a:t>seatingS</a:t>
                </a:r>
                <a:r>
                  <a:rPr lang="fr-FR" sz="500" b="1" cap="all" dirty="0">
                    <a:solidFill>
                      <a:schemeClr val="tx1"/>
                    </a:solidFill>
                  </a:rPr>
                  <a:t> </a:t>
                </a:r>
              </a:p>
              <a:p>
                <a:pPr algn="ctr"/>
                <a:endParaRPr lang="fr-FR" sz="500" b="1" cap="all" dirty="0">
                  <a:solidFill>
                    <a:schemeClr val="tx1"/>
                  </a:solidFill>
                </a:endParaRPr>
              </a:p>
              <a:p>
                <a:pPr algn="ctr"/>
                <a:r>
                  <a:rPr lang="fr-FR" sz="700" b="1" cap="all" dirty="0" err="1">
                    <a:solidFill>
                      <a:schemeClr val="tx1"/>
                    </a:solidFill>
                  </a:rPr>
                  <a:t>Inproc</a:t>
                </a:r>
                <a:r>
                  <a:rPr lang="fr-FR" sz="700" b="1" cap="all" dirty="0">
                    <a:solidFill>
                      <a:schemeClr val="tx1"/>
                    </a:solidFill>
                  </a:rPr>
                  <a:t> Adapter</a:t>
                </a:r>
                <a:endParaRPr lang="en-GB" sz="700" b="1" cap="all" dirty="0">
                  <a:solidFill>
                    <a:schemeClr val="tx1"/>
                  </a:solidFill>
                </a:endParaRPr>
              </a:p>
            </p:txBody>
          </p:sp>
        </p:grpSp>
        <p:sp>
          <p:nvSpPr>
            <p:cNvPr id="71" name="TextBox 70">
              <a:extLst>
                <a:ext uri="{FF2B5EF4-FFF2-40B4-BE49-F238E27FC236}">
                  <a16:creationId xmlns:a16="http://schemas.microsoft.com/office/drawing/2014/main" id="{36926729-2368-F21C-A7F2-F3D542F577A7}"/>
                </a:ext>
              </a:extLst>
            </p:cNvPr>
            <p:cNvSpPr txBox="1"/>
            <p:nvPr/>
          </p:nvSpPr>
          <p:spPr>
            <a:xfrm>
              <a:off x="3403083" y="2997515"/>
              <a:ext cx="1523320" cy="302538"/>
            </a:xfrm>
            <a:prstGeom prst="rect">
              <a:avLst/>
            </a:prstGeom>
            <a:noFill/>
          </p:spPr>
          <p:txBody>
            <a:bodyPr wrap="square" rtlCol="0">
              <a:spAutoFit/>
            </a:bodyPr>
            <a:lstStyle/>
            <a:p>
              <a:pPr algn="r"/>
              <a:r>
                <a:rPr lang="en-GB" sz="1100" b="1" cap="all" dirty="0">
                  <a:latin typeface="Alte Haas Grotesk" panose="02000503000000020004" pitchFamily="2" charset="0"/>
                </a:rPr>
                <a:t>Infra</a:t>
              </a:r>
            </a:p>
          </p:txBody>
        </p:sp>
      </p:grpSp>
      <p:cxnSp>
        <p:nvCxnSpPr>
          <p:cNvPr id="80" name="Straight Arrow Connector 79">
            <a:extLst>
              <a:ext uri="{FF2B5EF4-FFF2-40B4-BE49-F238E27FC236}">
                <a16:creationId xmlns:a16="http://schemas.microsoft.com/office/drawing/2014/main" id="{CF148EDC-DFD7-DD46-9E09-4881F99D4190}"/>
              </a:ext>
            </a:extLst>
          </p:cNvPr>
          <p:cNvCxnSpPr>
            <a:cxnSpLocks/>
            <a:stCxn id="216" idx="2"/>
            <a:endCxn id="60" idx="2"/>
          </p:cNvCxnSpPr>
          <p:nvPr/>
        </p:nvCxnSpPr>
        <p:spPr>
          <a:xfrm flipV="1">
            <a:off x="6637431" y="2663900"/>
            <a:ext cx="552390" cy="1193488"/>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B698B22-AD58-84D7-95CB-A55E5D30396A}"/>
              </a:ext>
            </a:extLst>
          </p:cNvPr>
          <p:cNvCxnSpPr>
            <a:cxnSpLocks/>
            <a:stCxn id="72" idx="2"/>
          </p:cNvCxnSpPr>
          <p:nvPr/>
        </p:nvCxnSpPr>
        <p:spPr>
          <a:xfrm>
            <a:off x="958659" y="1572503"/>
            <a:ext cx="1369544" cy="1026899"/>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2D8AC8C4-19B1-016D-D00B-7492972C0838}"/>
              </a:ext>
            </a:extLst>
          </p:cNvPr>
          <p:cNvSpPr txBox="1"/>
          <p:nvPr/>
        </p:nvSpPr>
        <p:spPr>
          <a:xfrm>
            <a:off x="1476350" y="1966460"/>
            <a:ext cx="334162" cy="182940"/>
          </a:xfrm>
          <a:prstGeom prst="rect">
            <a:avLst/>
          </a:prstGeom>
          <a:solidFill>
            <a:srgbClr val="E2BB5C"/>
          </a:solidFill>
        </p:spPr>
        <p:txBody>
          <a:bodyPr wrap="none" rtlCol="0">
            <a:noAutofit/>
          </a:bodyPr>
          <a:lstStyle/>
          <a:p>
            <a:pPr algn="ctr"/>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219" name="TextBox 218">
            <a:extLst>
              <a:ext uri="{FF2B5EF4-FFF2-40B4-BE49-F238E27FC236}">
                <a16:creationId xmlns:a16="http://schemas.microsoft.com/office/drawing/2014/main" id="{367A1175-FBF3-4E40-D4B8-231602A6C53F}"/>
              </a:ext>
            </a:extLst>
          </p:cNvPr>
          <p:cNvSpPr txBox="1"/>
          <p:nvPr/>
        </p:nvSpPr>
        <p:spPr>
          <a:xfrm>
            <a:off x="6588464" y="3256302"/>
            <a:ext cx="587020" cy="215444"/>
          </a:xfrm>
          <a:prstGeom prst="rect">
            <a:avLst/>
          </a:prstGeom>
          <a:solidFill>
            <a:srgbClr val="D0CECE"/>
          </a:solidFill>
        </p:spPr>
        <p:txBody>
          <a:bodyPr wrap="square" rtlCol="0">
            <a:spAutoFit/>
          </a:bodyPr>
          <a:lstStyle>
            <a:defPPr>
              <a:defRPr lang="fr-FR"/>
            </a:defPPr>
            <a:lvl1pPr>
              <a:defRPr sz="800" b="1">
                <a:solidFill>
                  <a:schemeClr val="bg1"/>
                </a:solidFill>
                <a:latin typeface="Alte Haas Grotesk" panose="02000503000000020004" pitchFamily="2" charset="0"/>
              </a:defRPr>
            </a:lvl1pPr>
          </a:lstStyle>
          <a:p>
            <a:r>
              <a:rPr lang="fr-FR" dirty="0">
                <a:solidFill>
                  <a:srgbClr val="C00000"/>
                </a:solidFill>
              </a:rPr>
              <a:t>In-Proc</a:t>
            </a:r>
            <a:endParaRPr lang="en-GB" dirty="0">
              <a:solidFill>
                <a:srgbClr val="C00000"/>
              </a:solidFill>
            </a:endParaRPr>
          </a:p>
        </p:txBody>
      </p:sp>
      <p:sp>
        <p:nvSpPr>
          <p:cNvPr id="220" name="TextBox 219">
            <a:extLst>
              <a:ext uri="{FF2B5EF4-FFF2-40B4-BE49-F238E27FC236}">
                <a16:creationId xmlns:a16="http://schemas.microsoft.com/office/drawing/2014/main" id="{CB496A8E-E268-6B44-F810-6FFF3C315E14}"/>
              </a:ext>
            </a:extLst>
          </p:cNvPr>
          <p:cNvSpPr txBox="1"/>
          <p:nvPr/>
        </p:nvSpPr>
        <p:spPr>
          <a:xfrm>
            <a:off x="9020592" y="2811900"/>
            <a:ext cx="363882" cy="123111"/>
          </a:xfrm>
          <a:prstGeom prst="rect">
            <a:avLst/>
          </a:prstGeom>
          <a:solidFill>
            <a:srgbClr val="D0CECE"/>
          </a:solidFill>
        </p:spPr>
        <p:txBody>
          <a:bodyPr wrap="none" lIns="0" tIns="0" rIns="0" bIns="0" rtlCol="0">
            <a:spAutoFit/>
          </a:bodyPr>
          <a:lstStyle>
            <a:defPPr>
              <a:defRPr lang="fr-FR"/>
            </a:defPPr>
            <a:lvl1pPr>
              <a:defRPr sz="800" b="1">
                <a:solidFill>
                  <a:schemeClr val="bg1"/>
                </a:solidFill>
                <a:latin typeface="Alte Haas Grotesk" panose="02000503000000020004" pitchFamily="2" charset="0"/>
              </a:defRPr>
            </a:lvl1pPr>
          </a:lstStyle>
          <a:p>
            <a:r>
              <a:rPr lang="fr-FR" dirty="0">
                <a:solidFill>
                  <a:srgbClr val="C00000"/>
                </a:solidFill>
              </a:rPr>
              <a:t>In-Proc</a:t>
            </a:r>
            <a:endParaRPr lang="en-GB" dirty="0">
              <a:solidFill>
                <a:srgbClr val="C00000"/>
              </a:solidFill>
            </a:endParaRPr>
          </a:p>
        </p:txBody>
      </p:sp>
      <p:sp>
        <p:nvSpPr>
          <p:cNvPr id="217" name="Rectangle 216">
            <a:extLst>
              <a:ext uri="{FF2B5EF4-FFF2-40B4-BE49-F238E27FC236}">
                <a16:creationId xmlns:a16="http://schemas.microsoft.com/office/drawing/2014/main" id="{532EC0A5-21F3-7B7E-8302-4B3EB1649AD2}"/>
              </a:ext>
            </a:extLst>
          </p:cNvPr>
          <p:cNvSpPr/>
          <p:nvPr/>
        </p:nvSpPr>
        <p:spPr>
          <a:xfrm rot="16200000">
            <a:off x="2155006" y="3650563"/>
            <a:ext cx="1051591" cy="47304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algn="ctr"/>
            <a:r>
              <a:rPr lang="fr-FR" sz="900" b="1" cap="all" dirty="0">
                <a:solidFill>
                  <a:schemeClr val="tx1"/>
                </a:solidFill>
              </a:rPr>
              <a:t>Suggesti0ns </a:t>
            </a:r>
            <a:r>
              <a:rPr lang="fr-FR" sz="900" b="1" cap="all" dirty="0" err="1">
                <a:solidFill>
                  <a:schemeClr val="tx1"/>
                </a:solidFill>
              </a:rPr>
              <a:t>WebController</a:t>
            </a:r>
            <a:r>
              <a:rPr lang="fr-FR" sz="900" b="1" cap="all" dirty="0">
                <a:solidFill>
                  <a:schemeClr val="tx1"/>
                </a:solidFill>
              </a:rPr>
              <a:t> (Adapter)</a:t>
            </a:r>
            <a:endParaRPr lang="en-GB" sz="900" b="1" cap="all" dirty="0">
              <a:solidFill>
                <a:schemeClr val="tx1"/>
              </a:solidFill>
            </a:endParaRPr>
          </a:p>
        </p:txBody>
      </p:sp>
      <p:sp>
        <p:nvSpPr>
          <p:cNvPr id="139" name="Rectangle 138">
            <a:extLst>
              <a:ext uri="{FF2B5EF4-FFF2-40B4-BE49-F238E27FC236}">
                <a16:creationId xmlns:a16="http://schemas.microsoft.com/office/drawing/2014/main" id="{3A5C7D39-A1B5-71BE-A4E0-97FFCA78B304}"/>
              </a:ext>
            </a:extLst>
          </p:cNvPr>
          <p:cNvSpPr/>
          <p:nvPr/>
        </p:nvSpPr>
        <p:spPr>
          <a:xfrm rot="16200000">
            <a:off x="2030788" y="2362569"/>
            <a:ext cx="1316066" cy="47304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algn="ctr"/>
            <a:r>
              <a:rPr lang="fr-FR" sz="900" b="1" cap="all" dirty="0" err="1">
                <a:solidFill>
                  <a:schemeClr val="tx1"/>
                </a:solidFill>
              </a:rPr>
              <a:t>AuditoriumSeatings</a:t>
            </a:r>
            <a:r>
              <a:rPr lang="fr-FR" sz="900" b="1" cap="all" dirty="0">
                <a:solidFill>
                  <a:schemeClr val="tx1"/>
                </a:solidFill>
              </a:rPr>
              <a:t> </a:t>
            </a:r>
            <a:r>
              <a:rPr lang="fr-FR" sz="900" b="1" cap="all" dirty="0" err="1">
                <a:solidFill>
                  <a:schemeClr val="tx1"/>
                </a:solidFill>
              </a:rPr>
              <a:t>WebController</a:t>
            </a:r>
            <a:r>
              <a:rPr lang="fr-FR" sz="900" b="1" cap="all" dirty="0">
                <a:solidFill>
                  <a:schemeClr val="tx1"/>
                </a:solidFill>
              </a:rPr>
              <a:t> (Adapter)</a:t>
            </a:r>
            <a:endParaRPr lang="en-GB" sz="900" b="1" cap="all" dirty="0">
              <a:solidFill>
                <a:schemeClr val="tx1"/>
              </a:solidFill>
            </a:endParaRPr>
          </a:p>
        </p:txBody>
      </p:sp>
      <p:sp>
        <p:nvSpPr>
          <p:cNvPr id="163" name="TextBox 162">
            <a:extLst>
              <a:ext uri="{FF2B5EF4-FFF2-40B4-BE49-F238E27FC236}">
                <a16:creationId xmlns:a16="http://schemas.microsoft.com/office/drawing/2014/main" id="{B2C0EA16-5F2D-3D3A-ABE1-43FF73FA8F78}"/>
              </a:ext>
            </a:extLst>
          </p:cNvPr>
          <p:cNvSpPr txBox="1"/>
          <p:nvPr/>
        </p:nvSpPr>
        <p:spPr>
          <a:xfrm>
            <a:off x="9887216" y="1377937"/>
            <a:ext cx="1317241" cy="338554"/>
          </a:xfrm>
          <a:prstGeom prst="rect">
            <a:avLst/>
          </a:prstGeom>
          <a:noFill/>
        </p:spPr>
        <p:txBody>
          <a:bodyPr wrap="square" rtlCol="0">
            <a:spAutoFit/>
          </a:bodyPr>
          <a:lstStyle/>
          <a:p>
            <a:pPr algn="r"/>
            <a:r>
              <a:rPr lang="en-GB" sz="1600" b="1" cap="all" dirty="0">
                <a:latin typeface="Alte Haas Grotesk" panose="02000503000000020004" pitchFamily="2" charset="0"/>
              </a:rPr>
              <a:t>Infra</a:t>
            </a:r>
          </a:p>
        </p:txBody>
      </p:sp>
      <p:sp>
        <p:nvSpPr>
          <p:cNvPr id="168" name="TextBox 167">
            <a:extLst>
              <a:ext uri="{FF2B5EF4-FFF2-40B4-BE49-F238E27FC236}">
                <a16:creationId xmlns:a16="http://schemas.microsoft.com/office/drawing/2014/main" id="{006C0D17-4879-26D8-FD78-F4F8D0793256}"/>
              </a:ext>
            </a:extLst>
          </p:cNvPr>
          <p:cNvSpPr txBox="1"/>
          <p:nvPr/>
        </p:nvSpPr>
        <p:spPr>
          <a:xfrm>
            <a:off x="1505216" y="2643311"/>
            <a:ext cx="334162" cy="182940"/>
          </a:xfrm>
          <a:prstGeom prst="rect">
            <a:avLst/>
          </a:prstGeom>
          <a:solidFill>
            <a:srgbClr val="E2BB5C"/>
          </a:solidFill>
        </p:spPr>
        <p:txBody>
          <a:bodyPr wrap="none" rtlCol="0">
            <a:noAutofit/>
          </a:bodyPr>
          <a:lstStyle>
            <a:defPPr>
              <a:defRPr lang="fr-FR"/>
            </a:defPPr>
            <a:lvl1pPr algn="ctr">
              <a:defRPr sz="900" b="1">
                <a:latin typeface="Alte Haas Grotesk" panose="02000503000000020004" pitchFamily="2" charset="0"/>
              </a:defRPr>
            </a:lvl1pPr>
          </a:lstStyle>
          <a:p>
            <a:r>
              <a:rPr lang="fr-FR"/>
              <a:t>HTTP</a:t>
            </a:r>
            <a:endParaRPr lang="en-GB" dirty="0"/>
          </a:p>
        </p:txBody>
      </p:sp>
      <p:sp>
        <p:nvSpPr>
          <p:cNvPr id="194" name="TextBox 193">
            <a:extLst>
              <a:ext uri="{FF2B5EF4-FFF2-40B4-BE49-F238E27FC236}">
                <a16:creationId xmlns:a16="http://schemas.microsoft.com/office/drawing/2014/main" id="{01A184E7-6658-24BB-7379-74097AC303AE}"/>
              </a:ext>
            </a:extLst>
          </p:cNvPr>
          <p:cNvSpPr txBox="1"/>
          <p:nvPr/>
        </p:nvSpPr>
        <p:spPr>
          <a:xfrm>
            <a:off x="215222" y="3427861"/>
            <a:ext cx="1832368" cy="3231654"/>
          </a:xfrm>
          <a:prstGeom prst="rect">
            <a:avLst/>
          </a:prstGeom>
          <a:solidFill>
            <a:schemeClr val="bg1"/>
          </a:solidFill>
          <a:ln w="9525">
            <a:solidFill>
              <a:schemeClr val="tx1"/>
            </a:solidFill>
          </a:ln>
        </p:spPr>
        <p:txBody>
          <a:bodyPr wrap="square" rtlCol="0">
            <a:spAutoFit/>
          </a:bodyPr>
          <a:lstStyle>
            <a:defPPr>
              <a:defRPr lang="fr-FR"/>
            </a:defPPr>
            <a:lvl1pPr>
              <a:defRPr sz="1200" b="1"/>
            </a:lvl1pPr>
          </a:lstStyle>
          <a:p>
            <a:r>
              <a:rPr lang="en-US" dirty="0"/>
              <a:t>The whole hexagons are assembled </a:t>
            </a:r>
            <a:r>
              <a:rPr lang="en-US" dirty="0">
                <a:solidFill>
                  <a:srgbClr val="C00000"/>
                </a:solidFill>
              </a:rPr>
              <a:t>in the same process.</a:t>
            </a:r>
          </a:p>
          <a:p>
            <a:br>
              <a:rPr lang="en-US" dirty="0">
                <a:solidFill>
                  <a:srgbClr val="C00000"/>
                </a:solidFill>
              </a:rPr>
            </a:br>
            <a:r>
              <a:rPr lang="en-US" dirty="0"/>
              <a:t>We are using “lightweight” &amp; In</a:t>
            </a:r>
            <a:r>
              <a:rPr lang="fr-FR" dirty="0"/>
              <a:t>-</a:t>
            </a:r>
            <a:r>
              <a:rPr lang="en-US" dirty="0"/>
              <a:t>Proc driven adapters that are making direct memory calls towards other hexagons' driver ports (i.e. driven </a:t>
            </a:r>
            <a:r>
              <a:rPr lang="en-US" dirty="0">
                <a:solidFill>
                  <a:srgbClr val="C00000"/>
                </a:solidFill>
              </a:rPr>
              <a:t>adapters</a:t>
            </a:r>
            <a:r>
              <a:rPr lang="en-US" dirty="0"/>
              <a:t> calling someone else’s driver </a:t>
            </a:r>
            <a:r>
              <a:rPr lang="en-US" dirty="0">
                <a:solidFill>
                  <a:srgbClr val="C00000"/>
                </a:solidFill>
              </a:rPr>
              <a:t>ports</a:t>
            </a:r>
            <a:r>
              <a:rPr lang="en-US" dirty="0"/>
              <a:t>).</a:t>
            </a:r>
          </a:p>
          <a:p>
            <a:endParaRPr lang="en-US" dirty="0"/>
          </a:p>
          <a:p>
            <a:r>
              <a:rPr lang="en-US" dirty="0"/>
              <a:t>Modularized monoliths are very handy for any refactoring phase.</a:t>
            </a:r>
          </a:p>
        </p:txBody>
      </p:sp>
      <p:sp>
        <p:nvSpPr>
          <p:cNvPr id="148" name="Freeform: Shape 147">
            <a:extLst>
              <a:ext uri="{FF2B5EF4-FFF2-40B4-BE49-F238E27FC236}">
                <a16:creationId xmlns:a16="http://schemas.microsoft.com/office/drawing/2014/main" id="{74C8E9E1-AD30-390D-7FB4-101B06EE2743}"/>
              </a:ext>
            </a:extLst>
          </p:cNvPr>
          <p:cNvSpPr/>
          <p:nvPr/>
        </p:nvSpPr>
        <p:spPr>
          <a:xfrm rot="5400000">
            <a:off x="4959647" y="523854"/>
            <a:ext cx="218198" cy="4252138"/>
          </a:xfrm>
          <a:custGeom>
            <a:avLst/>
            <a:gdLst>
              <a:gd name="connsiteX0" fmla="*/ 297741 w 583793"/>
              <a:gd name="connsiteY0" fmla="*/ 4133088 h 4133088"/>
              <a:gd name="connsiteX1" fmla="*/ 297741 w 583793"/>
              <a:gd name="connsiteY1" fmla="*/ 3883152 h 4133088"/>
              <a:gd name="connsiteX2" fmla="*/ 578157 w 583793"/>
              <a:gd name="connsiteY2" fmla="*/ 3700272 h 4133088"/>
              <a:gd name="connsiteX3" fmla="*/ 5133 w 583793"/>
              <a:gd name="connsiteY3" fmla="*/ 3523488 h 4133088"/>
              <a:gd name="connsiteX4" fmla="*/ 572061 w 583793"/>
              <a:gd name="connsiteY4" fmla="*/ 3328416 h 4133088"/>
              <a:gd name="connsiteX5" fmla="*/ 17325 w 583793"/>
              <a:gd name="connsiteY5" fmla="*/ 3157728 h 4133088"/>
              <a:gd name="connsiteX6" fmla="*/ 559869 w 583793"/>
              <a:gd name="connsiteY6" fmla="*/ 2974848 h 4133088"/>
              <a:gd name="connsiteX7" fmla="*/ 17325 w 583793"/>
              <a:gd name="connsiteY7" fmla="*/ 2798064 h 4133088"/>
              <a:gd name="connsiteX8" fmla="*/ 578157 w 583793"/>
              <a:gd name="connsiteY8" fmla="*/ 2609088 h 4133088"/>
              <a:gd name="connsiteX9" fmla="*/ 17325 w 583793"/>
              <a:gd name="connsiteY9" fmla="*/ 2426208 h 4133088"/>
              <a:gd name="connsiteX10" fmla="*/ 565965 w 583793"/>
              <a:gd name="connsiteY10" fmla="*/ 2243328 h 4133088"/>
              <a:gd name="connsiteX11" fmla="*/ 17325 w 583793"/>
              <a:gd name="connsiteY11" fmla="*/ 2072640 h 4133088"/>
              <a:gd name="connsiteX12" fmla="*/ 565965 w 583793"/>
              <a:gd name="connsiteY12" fmla="*/ 1883664 h 4133088"/>
              <a:gd name="connsiteX13" fmla="*/ 17325 w 583793"/>
              <a:gd name="connsiteY13" fmla="*/ 1706880 h 4133088"/>
              <a:gd name="connsiteX14" fmla="*/ 565965 w 583793"/>
              <a:gd name="connsiteY14" fmla="*/ 1524000 h 4133088"/>
              <a:gd name="connsiteX15" fmla="*/ 17325 w 583793"/>
              <a:gd name="connsiteY15" fmla="*/ 1341120 h 4133088"/>
              <a:gd name="connsiteX16" fmla="*/ 565965 w 583793"/>
              <a:gd name="connsiteY16" fmla="*/ 1158240 h 4133088"/>
              <a:gd name="connsiteX17" fmla="*/ 17325 w 583793"/>
              <a:gd name="connsiteY17" fmla="*/ 975360 h 4133088"/>
              <a:gd name="connsiteX18" fmla="*/ 565965 w 583793"/>
              <a:gd name="connsiteY18" fmla="*/ 798576 h 4133088"/>
              <a:gd name="connsiteX19" fmla="*/ 17325 w 583793"/>
              <a:gd name="connsiteY19" fmla="*/ 615696 h 4133088"/>
              <a:gd name="connsiteX20" fmla="*/ 572061 w 583793"/>
              <a:gd name="connsiteY20" fmla="*/ 438912 h 4133088"/>
              <a:gd name="connsiteX21" fmla="*/ 5133 w 583793"/>
              <a:gd name="connsiteY21" fmla="*/ 256032 h 4133088"/>
              <a:gd name="connsiteX22" fmla="*/ 291645 w 583793"/>
              <a:gd name="connsiteY22" fmla="*/ 231648 h 4133088"/>
              <a:gd name="connsiteX23" fmla="*/ 285549 w 583793"/>
              <a:gd name="connsiteY23" fmla="*/ 0 h 413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3793" h="4133088">
                <a:moveTo>
                  <a:pt x="297741" y="4133088"/>
                </a:moveTo>
                <a:cubicBezTo>
                  <a:pt x="274373" y="4044188"/>
                  <a:pt x="251005" y="3955288"/>
                  <a:pt x="297741" y="3883152"/>
                </a:cubicBezTo>
                <a:cubicBezTo>
                  <a:pt x="344477" y="3811016"/>
                  <a:pt x="626925" y="3760216"/>
                  <a:pt x="578157" y="3700272"/>
                </a:cubicBezTo>
                <a:cubicBezTo>
                  <a:pt x="529389" y="3640328"/>
                  <a:pt x="6149" y="3585464"/>
                  <a:pt x="5133" y="3523488"/>
                </a:cubicBezTo>
                <a:cubicBezTo>
                  <a:pt x="4117" y="3461512"/>
                  <a:pt x="570029" y="3389376"/>
                  <a:pt x="572061" y="3328416"/>
                </a:cubicBezTo>
                <a:cubicBezTo>
                  <a:pt x="574093" y="3267456"/>
                  <a:pt x="19357" y="3216656"/>
                  <a:pt x="17325" y="3157728"/>
                </a:cubicBezTo>
                <a:cubicBezTo>
                  <a:pt x="15293" y="3098800"/>
                  <a:pt x="559869" y="3034792"/>
                  <a:pt x="559869" y="2974848"/>
                </a:cubicBezTo>
                <a:cubicBezTo>
                  <a:pt x="559869" y="2914904"/>
                  <a:pt x="14277" y="2859024"/>
                  <a:pt x="17325" y="2798064"/>
                </a:cubicBezTo>
                <a:cubicBezTo>
                  <a:pt x="20373" y="2737104"/>
                  <a:pt x="578157" y="2671064"/>
                  <a:pt x="578157" y="2609088"/>
                </a:cubicBezTo>
                <a:cubicBezTo>
                  <a:pt x="578157" y="2547112"/>
                  <a:pt x="19357" y="2487168"/>
                  <a:pt x="17325" y="2426208"/>
                </a:cubicBezTo>
                <a:cubicBezTo>
                  <a:pt x="15293" y="2365248"/>
                  <a:pt x="565965" y="2302256"/>
                  <a:pt x="565965" y="2243328"/>
                </a:cubicBezTo>
                <a:cubicBezTo>
                  <a:pt x="565965" y="2184400"/>
                  <a:pt x="17325" y="2132584"/>
                  <a:pt x="17325" y="2072640"/>
                </a:cubicBezTo>
                <a:cubicBezTo>
                  <a:pt x="17325" y="2012696"/>
                  <a:pt x="565965" y="1944624"/>
                  <a:pt x="565965" y="1883664"/>
                </a:cubicBezTo>
                <a:cubicBezTo>
                  <a:pt x="565965" y="1822704"/>
                  <a:pt x="17325" y="1766824"/>
                  <a:pt x="17325" y="1706880"/>
                </a:cubicBezTo>
                <a:cubicBezTo>
                  <a:pt x="17325" y="1646936"/>
                  <a:pt x="565965" y="1584960"/>
                  <a:pt x="565965" y="1524000"/>
                </a:cubicBezTo>
                <a:cubicBezTo>
                  <a:pt x="565965" y="1463040"/>
                  <a:pt x="17325" y="1402080"/>
                  <a:pt x="17325" y="1341120"/>
                </a:cubicBezTo>
                <a:cubicBezTo>
                  <a:pt x="17325" y="1280160"/>
                  <a:pt x="565965" y="1219200"/>
                  <a:pt x="565965" y="1158240"/>
                </a:cubicBezTo>
                <a:cubicBezTo>
                  <a:pt x="565965" y="1097280"/>
                  <a:pt x="17325" y="1035304"/>
                  <a:pt x="17325" y="975360"/>
                </a:cubicBezTo>
                <a:cubicBezTo>
                  <a:pt x="17325" y="915416"/>
                  <a:pt x="565965" y="858520"/>
                  <a:pt x="565965" y="798576"/>
                </a:cubicBezTo>
                <a:cubicBezTo>
                  <a:pt x="565965" y="738632"/>
                  <a:pt x="16309" y="675640"/>
                  <a:pt x="17325" y="615696"/>
                </a:cubicBezTo>
                <a:cubicBezTo>
                  <a:pt x="18341" y="555752"/>
                  <a:pt x="574093" y="498856"/>
                  <a:pt x="572061" y="438912"/>
                </a:cubicBezTo>
                <a:cubicBezTo>
                  <a:pt x="570029" y="378968"/>
                  <a:pt x="51869" y="290576"/>
                  <a:pt x="5133" y="256032"/>
                </a:cubicBezTo>
                <a:cubicBezTo>
                  <a:pt x="-41603" y="221488"/>
                  <a:pt x="244909" y="274320"/>
                  <a:pt x="291645" y="231648"/>
                </a:cubicBezTo>
                <a:cubicBezTo>
                  <a:pt x="338381" y="188976"/>
                  <a:pt x="311965" y="94488"/>
                  <a:pt x="285549" y="0"/>
                </a:cubicBezTo>
              </a:path>
            </a:pathLst>
          </a:custGeom>
          <a:noFill/>
          <a:ln w="22225">
            <a:solidFill>
              <a:schemeClr val="tx1"/>
            </a:solidFill>
          </a:ln>
          <a:scene3d>
            <a:camera prst="orthographicFront"/>
            <a:lightRig rig="sunse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FD90E8C7-DA67-D54C-7CCE-A6CF9AADAD5E}"/>
              </a:ext>
            </a:extLst>
          </p:cNvPr>
          <p:cNvSpPr/>
          <p:nvPr/>
        </p:nvSpPr>
        <p:spPr>
          <a:xfrm rot="6365413" flipH="1">
            <a:off x="3199292" y="3553954"/>
            <a:ext cx="155217" cy="746290"/>
          </a:xfrm>
          <a:custGeom>
            <a:avLst/>
            <a:gdLst>
              <a:gd name="connsiteX0" fmla="*/ 297741 w 583793"/>
              <a:gd name="connsiteY0" fmla="*/ 4133088 h 4133088"/>
              <a:gd name="connsiteX1" fmla="*/ 297741 w 583793"/>
              <a:gd name="connsiteY1" fmla="*/ 3883152 h 4133088"/>
              <a:gd name="connsiteX2" fmla="*/ 578157 w 583793"/>
              <a:gd name="connsiteY2" fmla="*/ 3700272 h 4133088"/>
              <a:gd name="connsiteX3" fmla="*/ 5133 w 583793"/>
              <a:gd name="connsiteY3" fmla="*/ 3523488 h 4133088"/>
              <a:gd name="connsiteX4" fmla="*/ 572061 w 583793"/>
              <a:gd name="connsiteY4" fmla="*/ 3328416 h 4133088"/>
              <a:gd name="connsiteX5" fmla="*/ 17325 w 583793"/>
              <a:gd name="connsiteY5" fmla="*/ 3157728 h 4133088"/>
              <a:gd name="connsiteX6" fmla="*/ 559869 w 583793"/>
              <a:gd name="connsiteY6" fmla="*/ 2974848 h 4133088"/>
              <a:gd name="connsiteX7" fmla="*/ 17325 w 583793"/>
              <a:gd name="connsiteY7" fmla="*/ 2798064 h 4133088"/>
              <a:gd name="connsiteX8" fmla="*/ 578157 w 583793"/>
              <a:gd name="connsiteY8" fmla="*/ 2609088 h 4133088"/>
              <a:gd name="connsiteX9" fmla="*/ 17325 w 583793"/>
              <a:gd name="connsiteY9" fmla="*/ 2426208 h 4133088"/>
              <a:gd name="connsiteX10" fmla="*/ 565965 w 583793"/>
              <a:gd name="connsiteY10" fmla="*/ 2243328 h 4133088"/>
              <a:gd name="connsiteX11" fmla="*/ 17325 w 583793"/>
              <a:gd name="connsiteY11" fmla="*/ 2072640 h 4133088"/>
              <a:gd name="connsiteX12" fmla="*/ 565965 w 583793"/>
              <a:gd name="connsiteY12" fmla="*/ 1883664 h 4133088"/>
              <a:gd name="connsiteX13" fmla="*/ 17325 w 583793"/>
              <a:gd name="connsiteY13" fmla="*/ 1706880 h 4133088"/>
              <a:gd name="connsiteX14" fmla="*/ 565965 w 583793"/>
              <a:gd name="connsiteY14" fmla="*/ 1524000 h 4133088"/>
              <a:gd name="connsiteX15" fmla="*/ 17325 w 583793"/>
              <a:gd name="connsiteY15" fmla="*/ 1341120 h 4133088"/>
              <a:gd name="connsiteX16" fmla="*/ 565965 w 583793"/>
              <a:gd name="connsiteY16" fmla="*/ 1158240 h 4133088"/>
              <a:gd name="connsiteX17" fmla="*/ 17325 w 583793"/>
              <a:gd name="connsiteY17" fmla="*/ 975360 h 4133088"/>
              <a:gd name="connsiteX18" fmla="*/ 565965 w 583793"/>
              <a:gd name="connsiteY18" fmla="*/ 798576 h 4133088"/>
              <a:gd name="connsiteX19" fmla="*/ 17325 w 583793"/>
              <a:gd name="connsiteY19" fmla="*/ 615696 h 4133088"/>
              <a:gd name="connsiteX20" fmla="*/ 572061 w 583793"/>
              <a:gd name="connsiteY20" fmla="*/ 438912 h 4133088"/>
              <a:gd name="connsiteX21" fmla="*/ 5133 w 583793"/>
              <a:gd name="connsiteY21" fmla="*/ 256032 h 4133088"/>
              <a:gd name="connsiteX22" fmla="*/ 291645 w 583793"/>
              <a:gd name="connsiteY22" fmla="*/ 231648 h 4133088"/>
              <a:gd name="connsiteX23" fmla="*/ 285549 w 583793"/>
              <a:gd name="connsiteY23" fmla="*/ 0 h 413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3793" h="4133088">
                <a:moveTo>
                  <a:pt x="297741" y="4133088"/>
                </a:moveTo>
                <a:cubicBezTo>
                  <a:pt x="274373" y="4044188"/>
                  <a:pt x="251005" y="3955288"/>
                  <a:pt x="297741" y="3883152"/>
                </a:cubicBezTo>
                <a:cubicBezTo>
                  <a:pt x="344477" y="3811016"/>
                  <a:pt x="626925" y="3760216"/>
                  <a:pt x="578157" y="3700272"/>
                </a:cubicBezTo>
                <a:cubicBezTo>
                  <a:pt x="529389" y="3640328"/>
                  <a:pt x="6149" y="3585464"/>
                  <a:pt x="5133" y="3523488"/>
                </a:cubicBezTo>
                <a:cubicBezTo>
                  <a:pt x="4117" y="3461512"/>
                  <a:pt x="570029" y="3389376"/>
                  <a:pt x="572061" y="3328416"/>
                </a:cubicBezTo>
                <a:cubicBezTo>
                  <a:pt x="574093" y="3267456"/>
                  <a:pt x="19357" y="3216656"/>
                  <a:pt x="17325" y="3157728"/>
                </a:cubicBezTo>
                <a:cubicBezTo>
                  <a:pt x="15293" y="3098800"/>
                  <a:pt x="559869" y="3034792"/>
                  <a:pt x="559869" y="2974848"/>
                </a:cubicBezTo>
                <a:cubicBezTo>
                  <a:pt x="559869" y="2914904"/>
                  <a:pt x="14277" y="2859024"/>
                  <a:pt x="17325" y="2798064"/>
                </a:cubicBezTo>
                <a:cubicBezTo>
                  <a:pt x="20373" y="2737104"/>
                  <a:pt x="578157" y="2671064"/>
                  <a:pt x="578157" y="2609088"/>
                </a:cubicBezTo>
                <a:cubicBezTo>
                  <a:pt x="578157" y="2547112"/>
                  <a:pt x="19357" y="2487168"/>
                  <a:pt x="17325" y="2426208"/>
                </a:cubicBezTo>
                <a:cubicBezTo>
                  <a:pt x="15293" y="2365248"/>
                  <a:pt x="565965" y="2302256"/>
                  <a:pt x="565965" y="2243328"/>
                </a:cubicBezTo>
                <a:cubicBezTo>
                  <a:pt x="565965" y="2184400"/>
                  <a:pt x="17325" y="2132584"/>
                  <a:pt x="17325" y="2072640"/>
                </a:cubicBezTo>
                <a:cubicBezTo>
                  <a:pt x="17325" y="2012696"/>
                  <a:pt x="565965" y="1944624"/>
                  <a:pt x="565965" y="1883664"/>
                </a:cubicBezTo>
                <a:cubicBezTo>
                  <a:pt x="565965" y="1822704"/>
                  <a:pt x="17325" y="1766824"/>
                  <a:pt x="17325" y="1706880"/>
                </a:cubicBezTo>
                <a:cubicBezTo>
                  <a:pt x="17325" y="1646936"/>
                  <a:pt x="565965" y="1584960"/>
                  <a:pt x="565965" y="1524000"/>
                </a:cubicBezTo>
                <a:cubicBezTo>
                  <a:pt x="565965" y="1463040"/>
                  <a:pt x="17325" y="1402080"/>
                  <a:pt x="17325" y="1341120"/>
                </a:cubicBezTo>
                <a:cubicBezTo>
                  <a:pt x="17325" y="1280160"/>
                  <a:pt x="565965" y="1219200"/>
                  <a:pt x="565965" y="1158240"/>
                </a:cubicBezTo>
                <a:cubicBezTo>
                  <a:pt x="565965" y="1097280"/>
                  <a:pt x="17325" y="1035304"/>
                  <a:pt x="17325" y="975360"/>
                </a:cubicBezTo>
                <a:cubicBezTo>
                  <a:pt x="17325" y="915416"/>
                  <a:pt x="565965" y="858520"/>
                  <a:pt x="565965" y="798576"/>
                </a:cubicBezTo>
                <a:cubicBezTo>
                  <a:pt x="565965" y="738632"/>
                  <a:pt x="16309" y="675640"/>
                  <a:pt x="17325" y="615696"/>
                </a:cubicBezTo>
                <a:cubicBezTo>
                  <a:pt x="18341" y="555752"/>
                  <a:pt x="574093" y="498856"/>
                  <a:pt x="572061" y="438912"/>
                </a:cubicBezTo>
                <a:cubicBezTo>
                  <a:pt x="570029" y="378968"/>
                  <a:pt x="51869" y="290576"/>
                  <a:pt x="5133" y="256032"/>
                </a:cubicBezTo>
                <a:cubicBezTo>
                  <a:pt x="-41603" y="221488"/>
                  <a:pt x="244909" y="274320"/>
                  <a:pt x="291645" y="231648"/>
                </a:cubicBezTo>
                <a:cubicBezTo>
                  <a:pt x="338381" y="188976"/>
                  <a:pt x="311965" y="94488"/>
                  <a:pt x="285549" y="0"/>
                </a:cubicBezTo>
              </a:path>
            </a:pathLst>
          </a:custGeom>
          <a:noFill/>
          <a:ln w="22225">
            <a:solidFill>
              <a:schemeClr val="tx1"/>
            </a:solidFill>
          </a:ln>
          <a:scene3d>
            <a:camera prst="orthographicFront"/>
            <a:lightRig rig="sunse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054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C9519DF9-D88C-BC65-1891-341D0A8C0E31}"/>
              </a:ext>
            </a:extLst>
          </p:cNvPr>
          <p:cNvGrpSpPr/>
          <p:nvPr/>
        </p:nvGrpSpPr>
        <p:grpSpPr>
          <a:xfrm>
            <a:off x="9121287" y="1369800"/>
            <a:ext cx="2871182" cy="1890115"/>
            <a:chOff x="6434086" y="829444"/>
            <a:chExt cx="5424693" cy="3571108"/>
          </a:xfrm>
        </p:grpSpPr>
        <p:sp>
          <p:nvSpPr>
            <p:cNvPr id="110" name="Hexagon 109">
              <a:extLst>
                <a:ext uri="{FF2B5EF4-FFF2-40B4-BE49-F238E27FC236}">
                  <a16:creationId xmlns:a16="http://schemas.microsoft.com/office/drawing/2014/main" id="{C98829F0-1FFB-4B5F-D4E8-FE99C6D770CE}"/>
                </a:ext>
              </a:extLst>
            </p:cNvPr>
            <p:cNvSpPr/>
            <p:nvPr/>
          </p:nvSpPr>
          <p:spPr>
            <a:xfrm>
              <a:off x="6434086" y="829444"/>
              <a:ext cx="5174159"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6" y="1564081"/>
              <a:ext cx="3040380"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34650" y="1992915"/>
              <a:ext cx="171374" cy="419638"/>
              <a:chOff x="7672355" y="3137310"/>
              <a:chExt cx="171374" cy="41963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a:off x="7758043" y="3308684"/>
                <a:ext cx="2158" cy="248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672355" y="313731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35404" y="2432927"/>
              <a:ext cx="674337" cy="15540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09586" y="2412554"/>
              <a:ext cx="425818"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48842" y="2508917"/>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185585" y="3305766"/>
              <a:ext cx="1196509"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54258" y="3692575"/>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2"/>
            </p:cNvCxnSpPr>
            <p:nvPr/>
          </p:nvCxnSpPr>
          <p:spPr>
            <a:xfrm>
              <a:off x="11027223" y="3702932"/>
              <a:ext cx="327035" cy="34363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25" y="1200373"/>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999658" y="1770459"/>
            <a:ext cx="593398" cy="391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1124278" y="1714490"/>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461665"/>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The split - “Micro” services powered by hexagonal architecture</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5930235" y="4750835"/>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1"/>
          </p:cNvCxnSpPr>
          <p:nvPr/>
        </p:nvCxnSpPr>
        <p:spPr>
          <a:xfrm>
            <a:off x="5614408" y="4478666"/>
            <a:ext cx="568088" cy="272169"/>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a:t>
            </a:r>
            <a:r>
              <a:rPr lang="en-GB" b="1" cap="all" dirty="0" err="1">
                <a:solidFill>
                  <a:srgbClr val="C00000"/>
                </a:solidFill>
                <a:latin typeface="Alte Haas Grotesk" panose="02000503000000020004" pitchFamily="2" charset="0"/>
              </a:rPr>
              <a:t>SuggestionS</a:t>
            </a:r>
            <a:r>
              <a:rPr lang="en-GB" b="1" cap="all" dirty="0">
                <a:solidFill>
                  <a:srgbClr val="C00000"/>
                </a:solidFill>
                <a:latin typeface="Alte Haas Grotesk" panose="02000503000000020004" pitchFamily="2" charset="0"/>
              </a:rPr>
              <a:t> API</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69919" y="698400"/>
            <a:ext cx="3364147" cy="369332"/>
          </a:xfrm>
          <a:prstGeom prst="rect">
            <a:avLst/>
          </a:prstGeom>
          <a:noFill/>
        </p:spPr>
        <p:txBody>
          <a:bodyPr wrap="square" rtlCol="0">
            <a:spAutoFit/>
          </a:bodyPr>
          <a:lstStyle/>
          <a:p>
            <a:pPr algn="r"/>
            <a:r>
              <a:rPr lang="en-US" dirty="0"/>
              <a:t>@tpierrain (use case driven)</a:t>
            </a:r>
          </a:p>
        </p:txBody>
      </p:sp>
      <p:grpSp>
        <p:nvGrpSpPr>
          <p:cNvPr id="2" name="Group 1">
            <a:extLst>
              <a:ext uri="{FF2B5EF4-FFF2-40B4-BE49-F238E27FC236}">
                <a16:creationId xmlns:a16="http://schemas.microsoft.com/office/drawing/2014/main" id="{E3A0FE73-1B1E-E8FF-A0DA-90CF4B87BD6F}"/>
              </a:ext>
            </a:extLst>
          </p:cNvPr>
          <p:cNvGrpSpPr/>
          <p:nvPr/>
        </p:nvGrpSpPr>
        <p:grpSpPr>
          <a:xfrm>
            <a:off x="6513212" y="1976426"/>
            <a:ext cx="3309721" cy="3514642"/>
            <a:chOff x="6132212" y="1877366"/>
            <a:chExt cx="3309721" cy="3514642"/>
          </a:xfrm>
        </p:grpSpPr>
        <p:grpSp>
          <p:nvGrpSpPr>
            <p:cNvPr id="4" name="Group 3">
              <a:extLst>
                <a:ext uri="{FF2B5EF4-FFF2-40B4-BE49-F238E27FC236}">
                  <a16:creationId xmlns:a16="http://schemas.microsoft.com/office/drawing/2014/main" id="{A0AD7627-CA42-A16A-95A7-5420680D70BC}"/>
                </a:ext>
              </a:extLst>
            </p:cNvPr>
            <p:cNvGrpSpPr/>
            <p:nvPr/>
          </p:nvGrpSpPr>
          <p:grpSpPr>
            <a:xfrm>
              <a:off x="6132212" y="1877366"/>
              <a:ext cx="3309721" cy="3514642"/>
              <a:chOff x="6447797" y="-1116586"/>
              <a:chExt cx="6253255" cy="6640419"/>
            </a:xfrm>
          </p:grpSpPr>
          <p:sp>
            <p:nvSpPr>
              <p:cNvPr id="54" name="Hexagon 53">
                <a:extLst>
                  <a:ext uri="{FF2B5EF4-FFF2-40B4-BE49-F238E27FC236}">
                    <a16:creationId xmlns:a16="http://schemas.microsoft.com/office/drawing/2014/main" id="{9DD52ED7-5148-67C5-D885-4E2830223613}"/>
                  </a:ext>
                </a:extLst>
              </p:cNvPr>
              <p:cNvSpPr/>
              <p:nvPr/>
            </p:nvSpPr>
            <p:spPr>
              <a:xfrm>
                <a:off x="6447797" y="856867"/>
                <a:ext cx="5174160" cy="3562815"/>
              </a:xfrm>
              <a:prstGeom prst="hexagon">
                <a:avLst/>
              </a:prstGeom>
              <a:solidFill>
                <a:srgbClr val="C5E0B4"/>
              </a:solidFill>
              <a:ln w="476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Hexagon 54">
                <a:extLst>
                  <a:ext uri="{FF2B5EF4-FFF2-40B4-BE49-F238E27FC236}">
                    <a16:creationId xmlns:a16="http://schemas.microsoft.com/office/drawing/2014/main" id="{E1A94735-76EC-0EEC-1E7A-94F203EE3E8A}"/>
                  </a:ext>
                </a:extLst>
              </p:cNvPr>
              <p:cNvSpPr/>
              <p:nvPr/>
            </p:nvSpPr>
            <p:spPr>
              <a:xfrm>
                <a:off x="7500976" y="1564081"/>
                <a:ext cx="3040380" cy="2093540"/>
              </a:xfrm>
              <a:prstGeom prst="hexagon">
                <a:avLst/>
              </a:prstGeom>
              <a:solidFill>
                <a:schemeClr val="accent6">
                  <a:lumMod val="7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8" name="Group 57">
                <a:extLst>
                  <a:ext uri="{FF2B5EF4-FFF2-40B4-BE49-F238E27FC236}">
                    <a16:creationId xmlns:a16="http://schemas.microsoft.com/office/drawing/2014/main" id="{46FE6698-D1C7-EB99-A29D-01C15BFE6930}"/>
                  </a:ext>
                </a:extLst>
              </p:cNvPr>
              <p:cNvGrpSpPr/>
              <p:nvPr/>
            </p:nvGrpSpPr>
            <p:grpSpPr>
              <a:xfrm>
                <a:off x="7752025" y="2051349"/>
                <a:ext cx="171374" cy="381578"/>
                <a:chOff x="7689730" y="3195744"/>
                <a:chExt cx="171374" cy="381578"/>
              </a:xfrm>
            </p:grpSpPr>
            <p:cxnSp>
              <p:nvCxnSpPr>
                <p:cNvPr id="59" name="Straight Connector 58">
                  <a:extLst>
                    <a:ext uri="{FF2B5EF4-FFF2-40B4-BE49-F238E27FC236}">
                      <a16:creationId xmlns:a16="http://schemas.microsoft.com/office/drawing/2014/main" id="{346842CB-ECB5-4A41-CB6E-850668EB1AA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239EA92-866E-0A54-CA7C-B0B33D25230B}"/>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Rounded Corners 60">
                <a:extLst>
                  <a:ext uri="{FF2B5EF4-FFF2-40B4-BE49-F238E27FC236}">
                    <a16:creationId xmlns:a16="http://schemas.microsoft.com/office/drawing/2014/main" id="{A91F7BBF-76E0-0B42-A3AD-72D12FFFF00E}"/>
                  </a:ext>
                </a:extLst>
              </p:cNvPr>
              <p:cNvSpPr/>
              <p:nvPr/>
            </p:nvSpPr>
            <p:spPr>
              <a:xfrm>
                <a:off x="9299552" y="2347348"/>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Connector: Elbow 61">
                <a:extLst>
                  <a:ext uri="{FF2B5EF4-FFF2-40B4-BE49-F238E27FC236}">
                    <a16:creationId xmlns:a16="http://schemas.microsoft.com/office/drawing/2014/main" id="{F35028B4-E820-3AD3-679D-1FBB515019AD}"/>
                  </a:ext>
                </a:extLst>
              </p:cNvPr>
              <p:cNvCxnSpPr>
                <a:cxnSpLocks/>
                <a:stCxn id="75" idx="3"/>
                <a:endCxn id="68" idx="1"/>
              </p:cNvCxnSpPr>
              <p:nvPr/>
            </p:nvCxnSpPr>
            <p:spPr>
              <a:xfrm flipV="1">
                <a:off x="8055329" y="2432927"/>
                <a:ext cx="489905" cy="140495"/>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4DA6F4A-D250-0679-5659-97B30FF5D9B5}"/>
                  </a:ext>
                </a:extLst>
              </p:cNvPr>
              <p:cNvCxnSpPr>
                <a:cxnSpLocks/>
                <a:stCxn id="68" idx="3"/>
                <a:endCxn id="61" idx="0"/>
              </p:cNvCxnSpPr>
              <p:nvPr/>
            </p:nvCxnSpPr>
            <p:spPr>
              <a:xfrm flipV="1">
                <a:off x="8971051" y="2347348"/>
                <a:ext cx="541409" cy="85579"/>
              </a:xfrm>
              <a:prstGeom prst="bentConnector4">
                <a:avLst>
                  <a:gd name="adj1" fmla="val 49865"/>
                  <a:gd name="adj2" fmla="val 16334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DC875F-221F-60CA-BAAA-116AF524C906}"/>
                  </a:ext>
                </a:extLst>
              </p:cNvPr>
              <p:cNvSpPr/>
              <p:nvPr/>
            </p:nvSpPr>
            <p:spPr>
              <a:xfrm>
                <a:off x="8545235" y="2257145"/>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Diamond 68">
                <a:extLst>
                  <a:ext uri="{FF2B5EF4-FFF2-40B4-BE49-F238E27FC236}">
                    <a16:creationId xmlns:a16="http://schemas.microsoft.com/office/drawing/2014/main" id="{38959B09-D0ED-0133-3C32-6E7FE0C1DE99}"/>
                  </a:ext>
                </a:extLst>
              </p:cNvPr>
              <p:cNvSpPr/>
              <p:nvPr/>
            </p:nvSpPr>
            <p:spPr>
              <a:xfrm>
                <a:off x="8992014" y="234381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Rounded Corners 74">
                <a:extLst>
                  <a:ext uri="{FF2B5EF4-FFF2-40B4-BE49-F238E27FC236}">
                    <a16:creationId xmlns:a16="http://schemas.microsoft.com/office/drawing/2014/main" id="{0248DB1F-705C-5333-B937-E8B8427AF43B}"/>
                  </a:ext>
                </a:extLst>
              </p:cNvPr>
              <p:cNvSpPr/>
              <p:nvPr/>
            </p:nvSpPr>
            <p:spPr>
              <a:xfrm>
                <a:off x="7629511" y="2397639"/>
                <a:ext cx="425818"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iamond 76">
                <a:extLst>
                  <a:ext uri="{FF2B5EF4-FFF2-40B4-BE49-F238E27FC236}">
                    <a16:creationId xmlns:a16="http://schemas.microsoft.com/office/drawing/2014/main" id="{6F5E8D24-8A24-64CE-5518-2761583907EC}"/>
                  </a:ext>
                </a:extLst>
              </p:cNvPr>
              <p:cNvSpPr/>
              <p:nvPr/>
            </p:nvSpPr>
            <p:spPr>
              <a:xfrm>
                <a:off x="8058700" y="2486120"/>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ight Brace 77">
                <a:extLst>
                  <a:ext uri="{FF2B5EF4-FFF2-40B4-BE49-F238E27FC236}">
                    <a16:creationId xmlns:a16="http://schemas.microsoft.com/office/drawing/2014/main" id="{5526F385-4419-589B-87CB-309B2247E2DD}"/>
                  </a:ext>
                </a:extLst>
              </p:cNvPr>
              <p:cNvSpPr/>
              <p:nvPr/>
            </p:nvSpPr>
            <p:spPr>
              <a:xfrm rot="12414236">
                <a:off x="10428366" y="2672008"/>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81" name="Straight Arrow Connector 80">
                <a:extLst>
                  <a:ext uri="{FF2B5EF4-FFF2-40B4-BE49-F238E27FC236}">
                    <a16:creationId xmlns:a16="http://schemas.microsoft.com/office/drawing/2014/main" id="{372655C0-14CB-8966-42FE-167A0B45D45B}"/>
                  </a:ext>
                </a:extLst>
              </p:cNvPr>
              <p:cNvCxnSpPr>
                <a:cxnSpLocks/>
                <a:stCxn id="61" idx="3"/>
                <a:endCxn id="82" idx="1"/>
              </p:cNvCxnSpPr>
              <p:nvPr/>
            </p:nvCxnSpPr>
            <p:spPr>
              <a:xfrm>
                <a:off x="9725368" y="2523131"/>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FB5953B9-54B3-B547-8D14-8A7FE26D7C31}"/>
                  </a:ext>
                </a:extLst>
              </p:cNvPr>
              <p:cNvSpPr/>
              <p:nvPr/>
            </p:nvSpPr>
            <p:spPr>
              <a:xfrm>
                <a:off x="10335030" y="2558218"/>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027515E5-641D-244C-3F43-2B18AEC193E8}"/>
                  </a:ext>
                </a:extLst>
              </p:cNvPr>
              <p:cNvSpPr/>
              <p:nvPr/>
            </p:nvSpPr>
            <p:spPr>
              <a:xfrm rot="17820000">
                <a:off x="10645483" y="2615218"/>
                <a:ext cx="966988"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sp>
            <p:nvSpPr>
              <p:cNvPr id="87" name="Rectangle: Rounded Corners 86">
                <a:extLst>
                  <a:ext uri="{FF2B5EF4-FFF2-40B4-BE49-F238E27FC236}">
                    <a16:creationId xmlns:a16="http://schemas.microsoft.com/office/drawing/2014/main" id="{93063552-4216-984A-B7EB-C376D8B80F06}"/>
                  </a:ext>
                </a:extLst>
              </p:cNvPr>
              <p:cNvSpPr/>
              <p:nvPr/>
            </p:nvSpPr>
            <p:spPr>
              <a:xfrm>
                <a:off x="8193829" y="3000186"/>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802E32F5-5DE5-AFCD-E40C-7A0751D592C4}"/>
                  </a:ext>
                </a:extLst>
              </p:cNvPr>
              <p:cNvCxnSpPr>
                <a:cxnSpLocks/>
                <a:stCxn id="75" idx="2"/>
                <a:endCxn id="87" idx="1"/>
              </p:cNvCxnSpPr>
              <p:nvPr/>
            </p:nvCxnSpPr>
            <p:spPr>
              <a:xfrm>
                <a:off x="7842420" y="2749204"/>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72E871A-5011-AE88-AEE3-79FCA3EE906D}"/>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seating Domain</a:t>
                </a:r>
              </a:p>
            </p:txBody>
          </p:sp>
          <p:sp>
            <p:nvSpPr>
              <p:cNvPr id="92" name="TextBox 91">
                <a:extLst>
                  <a:ext uri="{FF2B5EF4-FFF2-40B4-BE49-F238E27FC236}">
                    <a16:creationId xmlns:a16="http://schemas.microsoft.com/office/drawing/2014/main" id="{EC6B82CF-2338-4999-5916-6422740C2309}"/>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97" name="Right Brace 96">
                <a:extLst>
                  <a:ext uri="{FF2B5EF4-FFF2-40B4-BE49-F238E27FC236}">
                    <a16:creationId xmlns:a16="http://schemas.microsoft.com/office/drawing/2014/main" id="{CB6994B6-0811-5440-AEF9-9EFFA4C518AE}"/>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8" name="Oval 97">
                <a:extLst>
                  <a:ext uri="{FF2B5EF4-FFF2-40B4-BE49-F238E27FC236}">
                    <a16:creationId xmlns:a16="http://schemas.microsoft.com/office/drawing/2014/main" id="{7BF73818-E535-8698-FF9A-9D010DCB30F2}"/>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BA5B4300-7BC7-FD5A-7FEE-BCA41814D470}"/>
                  </a:ext>
                </a:extLst>
              </p:cNvPr>
              <p:cNvSpPr/>
              <p:nvPr/>
            </p:nvSpPr>
            <p:spPr>
              <a:xfrm rot="17820000">
                <a:off x="10180797" y="3580594"/>
                <a:ext cx="926021"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cxnSp>
            <p:nvCxnSpPr>
              <p:cNvPr id="101" name="Straight Arrow Connector 100">
                <a:extLst>
                  <a:ext uri="{FF2B5EF4-FFF2-40B4-BE49-F238E27FC236}">
                    <a16:creationId xmlns:a16="http://schemas.microsoft.com/office/drawing/2014/main" id="{AB22FC2B-703A-9B0F-4D8A-789FABE0662A}"/>
                  </a:ext>
                </a:extLst>
              </p:cNvPr>
              <p:cNvCxnSpPr>
                <a:cxnSpLocks/>
                <a:stCxn id="87" idx="3"/>
                <a:endCxn id="157" idx="0"/>
              </p:cNvCxnSpPr>
              <p:nvPr/>
            </p:nvCxnSpPr>
            <p:spPr>
              <a:xfrm>
                <a:off x="8619644" y="3175969"/>
                <a:ext cx="911552" cy="2861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Flowchart: Magnetic Disk 104">
                <a:extLst>
                  <a:ext uri="{FF2B5EF4-FFF2-40B4-BE49-F238E27FC236}">
                    <a16:creationId xmlns:a16="http://schemas.microsoft.com/office/drawing/2014/main" id="{8D161307-1DEE-03B2-9CAB-88CE7816CC5A}"/>
                  </a:ext>
                </a:extLst>
              </p:cNvPr>
              <p:cNvSpPr/>
              <p:nvPr/>
            </p:nvSpPr>
            <p:spPr>
              <a:xfrm>
                <a:off x="10146155" y="4815856"/>
                <a:ext cx="504522" cy="707977"/>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06" name="Straight Arrow Connector 105">
                <a:extLst>
                  <a:ext uri="{FF2B5EF4-FFF2-40B4-BE49-F238E27FC236}">
                    <a16:creationId xmlns:a16="http://schemas.microsoft.com/office/drawing/2014/main" id="{1C9B2727-85A9-5D12-FFC7-BBD7E9F4CDB7}"/>
                  </a:ext>
                </a:extLst>
              </p:cNvPr>
              <p:cNvCxnSpPr>
                <a:cxnSpLocks/>
                <a:stCxn id="156" idx="2"/>
                <a:endCxn id="105" idx="2"/>
              </p:cNvCxnSpPr>
              <p:nvPr/>
            </p:nvCxnSpPr>
            <p:spPr>
              <a:xfrm>
                <a:off x="9312679" y="4363449"/>
                <a:ext cx="833476" cy="806395"/>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D62D67-5149-3436-1CC3-463C92665045}"/>
                  </a:ext>
                </a:extLst>
              </p:cNvPr>
              <p:cNvCxnSpPr>
                <a:cxnSpLocks/>
                <a:stCxn id="147" idx="2"/>
                <a:endCxn id="146" idx="1"/>
              </p:cNvCxnSpPr>
              <p:nvPr/>
            </p:nvCxnSpPr>
            <p:spPr>
              <a:xfrm>
                <a:off x="12427792" y="-1116586"/>
                <a:ext cx="273260" cy="42433"/>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672DC2E9-55DA-8084-9E7D-FCDC54DFA35D}"/>
                </a:ext>
              </a:extLst>
            </p:cNvPr>
            <p:cNvSpPr/>
            <p:nvPr/>
          </p:nvSpPr>
          <p:spPr>
            <a:xfrm>
              <a:off x="7351164" y="4488689"/>
              <a:ext cx="594743" cy="28915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Repo (adapter)</a:t>
              </a:r>
              <a:endParaRPr lang="en-GB" sz="600" b="1" cap="all" dirty="0">
                <a:solidFill>
                  <a:schemeClr val="tx1"/>
                </a:solidFill>
              </a:endParaRPr>
            </a:p>
          </p:txBody>
        </p:sp>
      </p:grpSp>
      <p:sp>
        <p:nvSpPr>
          <p:cNvPr id="157" name="Oval 156">
            <a:extLst>
              <a:ext uri="{FF2B5EF4-FFF2-40B4-BE49-F238E27FC236}">
                <a16:creationId xmlns:a16="http://schemas.microsoft.com/office/drawing/2014/main" id="{FE3FA1EB-E4A8-5024-249A-54445D541DD8}"/>
              </a:ext>
            </a:extLst>
          </p:cNvPr>
          <p:cNvSpPr/>
          <p:nvPr/>
        </p:nvSpPr>
        <p:spPr>
          <a:xfrm>
            <a:off x="7647162" y="4230502"/>
            <a:ext cx="90705" cy="907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Straight Arrow Connector 161">
            <a:extLst>
              <a:ext uri="{FF2B5EF4-FFF2-40B4-BE49-F238E27FC236}">
                <a16:creationId xmlns:a16="http://schemas.microsoft.com/office/drawing/2014/main" id="{C40ADE02-A855-B9AD-B51A-EC29453999ED}"/>
              </a:ext>
            </a:extLst>
          </p:cNvPr>
          <p:cNvCxnSpPr>
            <a:cxnSpLocks/>
            <a:stCxn id="61" idx="2"/>
            <a:endCxn id="98" idx="1"/>
          </p:cNvCxnSpPr>
          <p:nvPr/>
        </p:nvCxnSpPr>
        <p:spPr>
          <a:xfrm>
            <a:off x="8135277" y="3995894"/>
            <a:ext cx="232252" cy="35467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5D81625-ABA7-5E41-0B86-5C44C13CE09C}"/>
              </a:ext>
            </a:extLst>
          </p:cNvPr>
          <p:cNvCxnSpPr>
            <a:cxnSpLocks/>
            <a:stCxn id="157" idx="4"/>
            <a:endCxn id="156" idx="0"/>
          </p:cNvCxnSpPr>
          <p:nvPr/>
        </p:nvCxnSpPr>
        <p:spPr>
          <a:xfrm>
            <a:off x="7692515" y="4321207"/>
            <a:ext cx="337021" cy="266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D719F29D-6F85-7020-4225-D0621E2FF04F}"/>
              </a:ext>
            </a:extLst>
          </p:cNvPr>
          <p:cNvGrpSpPr/>
          <p:nvPr/>
        </p:nvGrpSpPr>
        <p:grpSpPr>
          <a:xfrm>
            <a:off x="9090456" y="4679547"/>
            <a:ext cx="2893627" cy="1933204"/>
            <a:chOff x="6434086" y="829444"/>
            <a:chExt cx="5467100" cy="3652518"/>
          </a:xfrm>
        </p:grpSpPr>
        <p:sp>
          <p:nvSpPr>
            <p:cNvPr id="171" name="Hexagon 170">
              <a:extLst>
                <a:ext uri="{FF2B5EF4-FFF2-40B4-BE49-F238E27FC236}">
                  <a16:creationId xmlns:a16="http://schemas.microsoft.com/office/drawing/2014/main" id="{3CA6504F-1E7B-6DEF-73CD-3E03203C337F}"/>
                </a:ext>
              </a:extLst>
            </p:cNvPr>
            <p:cNvSpPr/>
            <p:nvPr/>
          </p:nvSpPr>
          <p:spPr>
            <a:xfrm>
              <a:off x="6434086" y="829444"/>
              <a:ext cx="5174160"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flipV="1">
              <a:off x="8016899" y="2432927"/>
              <a:ext cx="692841" cy="152768"/>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709741" y="2257145"/>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8" y="1545013"/>
              <a:ext cx="2567017"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11547" y="3443045"/>
              <a:ext cx="1204694"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396665" y="3773985"/>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0957277" y="3840211"/>
              <a:ext cx="439387" cy="28776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150" idx="2"/>
            <a:endCxn id="193" idx="1"/>
          </p:cNvCxnSpPr>
          <p:nvPr/>
        </p:nvCxnSpPr>
        <p:spPr>
          <a:xfrm>
            <a:off x="9565603" y="5271593"/>
            <a:ext cx="217848" cy="104370"/>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web Adapter</a:t>
            </a:r>
            <a:endParaRPr lang="en-GB" sz="900" cap="all" dirty="0">
              <a:solidFill>
                <a:schemeClr val="tx1"/>
              </a:solidFill>
            </a:endParaRP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a:endCxn id="124" idx="0"/>
          </p:cNvCxnSpPr>
          <p:nvPr/>
        </p:nvCxnSpPr>
        <p:spPr>
          <a:xfrm flipV="1">
            <a:off x="6067078" y="3482077"/>
            <a:ext cx="686191" cy="9500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95CCA3AE-DC28-07AF-77A4-FC31B01A9800}"/>
              </a:ext>
            </a:extLst>
          </p:cNvPr>
          <p:cNvSpPr/>
          <p:nvPr/>
        </p:nvSpPr>
        <p:spPr>
          <a:xfrm rot="17798078">
            <a:off x="6441801" y="3393203"/>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25" name="Straight Arrow Connector 124">
            <a:extLst>
              <a:ext uri="{FF2B5EF4-FFF2-40B4-BE49-F238E27FC236}">
                <a16:creationId xmlns:a16="http://schemas.microsoft.com/office/drawing/2014/main" id="{BBF7BB88-7958-762B-C0DC-C41CC60B01F7}"/>
              </a:ext>
            </a:extLst>
          </p:cNvPr>
          <p:cNvCxnSpPr>
            <a:cxnSpLocks/>
            <a:stCxn id="124" idx="2"/>
            <a:endCxn id="60" idx="1"/>
          </p:cNvCxnSpPr>
          <p:nvPr/>
        </p:nvCxnSpPr>
        <p:spPr>
          <a:xfrm>
            <a:off x="7041263" y="3626511"/>
            <a:ext cx="175534" cy="39924"/>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B73EF0-935D-80FD-0DA6-10CCD5AA72D7}"/>
              </a:ext>
            </a:extLst>
          </p:cNvPr>
          <p:cNvSpPr txBox="1"/>
          <p:nvPr/>
        </p:nvSpPr>
        <p:spPr>
          <a:xfrm>
            <a:off x="6103191" y="3581579"/>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47" name="Rectangle 146">
            <a:extLst>
              <a:ext uri="{FF2B5EF4-FFF2-40B4-BE49-F238E27FC236}">
                <a16:creationId xmlns:a16="http://schemas.microsoft.com/office/drawing/2014/main" id="{86B6EB44-AA4A-653F-C0E5-F7D29686C9D9}"/>
              </a:ext>
            </a:extLst>
          </p:cNvPr>
          <p:cNvSpPr/>
          <p:nvPr/>
        </p:nvSpPr>
        <p:spPr>
          <a:xfrm rot="17798078">
            <a:off x="9078840" y="1743118"/>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48" name="Straight Arrow Connector 147">
            <a:extLst>
              <a:ext uri="{FF2B5EF4-FFF2-40B4-BE49-F238E27FC236}">
                <a16:creationId xmlns:a16="http://schemas.microsoft.com/office/drawing/2014/main" id="{BE973D3E-8B0B-E788-7857-276EC33A8C01}"/>
              </a:ext>
            </a:extLst>
          </p:cNvPr>
          <p:cNvCxnSpPr>
            <a:cxnSpLocks/>
            <a:stCxn id="83" idx="3"/>
            <a:endCxn id="147" idx="1"/>
          </p:cNvCxnSpPr>
          <p:nvPr/>
        </p:nvCxnSpPr>
        <p:spPr>
          <a:xfrm flipV="1">
            <a:off x="9107044" y="2311342"/>
            <a:ext cx="223076" cy="155681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A6FC44D8-6325-6FBA-6DB6-177609B48ED5}"/>
              </a:ext>
            </a:extLst>
          </p:cNvPr>
          <p:cNvSpPr txBox="1"/>
          <p:nvPr/>
        </p:nvSpPr>
        <p:spPr>
          <a:xfrm>
            <a:off x="9142249" y="3337653"/>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50" name="Rectangle 149">
            <a:extLst>
              <a:ext uri="{FF2B5EF4-FFF2-40B4-BE49-F238E27FC236}">
                <a16:creationId xmlns:a16="http://schemas.microsoft.com/office/drawing/2014/main" id="{129B36FF-2726-96F6-96F9-A1ED9706C7D2}"/>
              </a:ext>
            </a:extLst>
          </p:cNvPr>
          <p:cNvSpPr/>
          <p:nvPr/>
        </p:nvSpPr>
        <p:spPr>
          <a:xfrm rot="17798078">
            <a:off x="9028812" y="5091517"/>
            <a:ext cx="851298" cy="248673"/>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53" name="Straight Arrow Connector 152">
            <a:extLst>
              <a:ext uri="{FF2B5EF4-FFF2-40B4-BE49-F238E27FC236}">
                <a16:creationId xmlns:a16="http://schemas.microsoft.com/office/drawing/2014/main" id="{DB582013-8C85-3BFC-0027-8C909A8F3FE4}"/>
              </a:ext>
            </a:extLst>
          </p:cNvPr>
          <p:cNvCxnSpPr>
            <a:cxnSpLocks/>
            <a:stCxn id="99" idx="2"/>
          </p:cNvCxnSpPr>
          <p:nvPr/>
        </p:nvCxnSpPr>
        <p:spPr>
          <a:xfrm>
            <a:off x="8862893" y="4672761"/>
            <a:ext cx="437948" cy="50384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F5B00FA-831A-60D9-35C3-16C6FE4A2696}"/>
              </a:ext>
            </a:extLst>
          </p:cNvPr>
          <p:cNvSpPr txBox="1"/>
          <p:nvPr/>
        </p:nvSpPr>
        <p:spPr>
          <a:xfrm>
            <a:off x="8965153" y="4664216"/>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sp>
        <p:nvSpPr>
          <p:cNvPr id="151" name="Arrow: Right 150">
            <a:extLst>
              <a:ext uri="{FF2B5EF4-FFF2-40B4-BE49-F238E27FC236}">
                <a16:creationId xmlns:a16="http://schemas.microsoft.com/office/drawing/2014/main" id="{4582896E-479B-B09A-132D-B33D96830CE6}"/>
              </a:ext>
            </a:extLst>
          </p:cNvPr>
          <p:cNvSpPr/>
          <p:nvPr/>
        </p:nvSpPr>
        <p:spPr>
          <a:xfrm rot="8169860">
            <a:off x="5036015" y="2105642"/>
            <a:ext cx="1844243" cy="5178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4AE529CB-C236-569F-335C-D84AE888FA4E}"/>
              </a:ext>
            </a:extLst>
          </p:cNvPr>
          <p:cNvSpPr txBox="1"/>
          <p:nvPr/>
        </p:nvSpPr>
        <p:spPr>
          <a:xfrm>
            <a:off x="329932" y="5660136"/>
            <a:ext cx="8345504" cy="830997"/>
          </a:xfrm>
          <a:prstGeom prst="rect">
            <a:avLst/>
          </a:prstGeom>
          <a:solidFill>
            <a:schemeClr val="bg1"/>
          </a:solidFill>
          <a:ln w="6350">
            <a:solidFill>
              <a:schemeClr val="tx1"/>
            </a:solidFill>
          </a:ln>
        </p:spPr>
        <p:txBody>
          <a:bodyPr wrap="square" rtlCol="0">
            <a:spAutoFit/>
          </a:bodyPr>
          <a:lstStyle>
            <a:defPPr>
              <a:defRPr lang="fr-FR"/>
            </a:defPPr>
            <a:lvl1pPr>
              <a:defRPr sz="1200" b="1"/>
            </a:lvl1pPr>
          </a:lstStyle>
          <a:p>
            <a:r>
              <a:rPr lang="en-US" dirty="0"/>
              <a:t>The next step after a monolith modularization is often to split the various hexagons into dedicated services/APIs.</a:t>
            </a:r>
            <a:br>
              <a:rPr lang="en-US" dirty="0"/>
            </a:br>
            <a:endParaRPr lang="en-US" dirty="0"/>
          </a:p>
          <a:p>
            <a:r>
              <a:rPr lang="en-US" dirty="0"/>
              <a:t>But beware of the Distributed Monolith pitfall occurring very often when the services/APIs aren’t aligned with (sub) domain concerns (see. Bounded Contexts from DDD).</a:t>
            </a:r>
          </a:p>
        </p:txBody>
      </p:sp>
      <p:sp>
        <p:nvSpPr>
          <p:cNvPr id="152" name="TextBox 151">
            <a:extLst>
              <a:ext uri="{FF2B5EF4-FFF2-40B4-BE49-F238E27FC236}">
                <a16:creationId xmlns:a16="http://schemas.microsoft.com/office/drawing/2014/main" id="{CDADB41B-238B-C670-9117-003CEF73E76F}"/>
              </a:ext>
            </a:extLst>
          </p:cNvPr>
          <p:cNvSpPr txBox="1"/>
          <p:nvPr/>
        </p:nvSpPr>
        <p:spPr>
          <a:xfrm>
            <a:off x="5801414" y="1009006"/>
            <a:ext cx="2973058"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fr-FR" dirty="0" err="1"/>
              <a:t>IProvideUpToDateAuditoriumSeatings</a:t>
            </a:r>
            <a:r>
              <a:rPr lang="fr-FR" dirty="0"/>
              <a:t> </a:t>
            </a:r>
            <a:br>
              <a:rPr lang="fr-FR" dirty="0"/>
            </a:br>
            <a:r>
              <a:rPr lang="fr-FR" dirty="0"/>
              <a:t>(driven port)</a:t>
            </a:r>
            <a:endParaRPr lang="en-US" dirty="0"/>
          </a:p>
        </p:txBody>
      </p:sp>
    </p:spTree>
    <p:extLst>
      <p:ext uri="{BB962C8B-B14F-4D97-AF65-F5344CB8AC3E}">
        <p14:creationId xmlns:p14="http://schemas.microsoft.com/office/powerpoint/2010/main" val="829874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Other intents </a:t>
            </a:r>
            <a:r>
              <a:rPr lang="fr-FR" sz="3600" b="1" cap="all" dirty="0">
                <a:solidFill>
                  <a:srgbClr val="C00000"/>
                </a:solidFill>
                <a:latin typeface="Alte Haas Grotesk" panose="02000503000000020004" pitchFamily="2" charset="0"/>
              </a:rPr>
              <a:t>#5</a:t>
            </a:r>
            <a:endParaRPr lang="en-US" sz="3600" b="1" cap="all" dirty="0">
              <a:solidFill>
                <a:srgbClr val="C00000"/>
              </a:solidFill>
              <a:latin typeface="Alte Haas Grotesk" panose="02000503000000020004" pitchFamily="2" charset="0"/>
            </a:endParaRPr>
          </a:p>
        </p:txBody>
      </p:sp>
      <p:sp>
        <p:nvSpPr>
          <p:cNvPr id="6" name="Content Placeholder 5">
            <a:extLst>
              <a:ext uri="{FF2B5EF4-FFF2-40B4-BE49-F238E27FC236}">
                <a16:creationId xmlns:a16="http://schemas.microsoft.com/office/drawing/2014/main" id="{158106F1-8891-16C4-5B8E-16D8884EFB62}"/>
              </a:ext>
            </a:extLst>
          </p:cNvPr>
          <p:cNvSpPr>
            <a:spLocks noGrp="1"/>
          </p:cNvSpPr>
          <p:nvPr>
            <p:ph idx="1"/>
          </p:nvPr>
        </p:nvSpPr>
        <p:spPr>
          <a:xfrm>
            <a:off x="838200" y="1825625"/>
            <a:ext cx="10515600" cy="1155700"/>
          </a:xfrm>
          <a:solidFill>
            <a:schemeClr val="bg2">
              <a:alpha val="48000"/>
            </a:schemeClr>
          </a:solidFill>
        </p:spPr>
        <p:txBody>
          <a:bodyPr/>
          <a:lstStyle/>
          <a:p>
            <a:r>
              <a:rPr lang="en-US" dirty="0"/>
              <a:t>To adapt not only technologies but also external models</a:t>
            </a:r>
          </a:p>
        </p:txBody>
      </p:sp>
      <p:grpSp>
        <p:nvGrpSpPr>
          <p:cNvPr id="12" name="Group 11">
            <a:extLst>
              <a:ext uri="{FF2B5EF4-FFF2-40B4-BE49-F238E27FC236}">
                <a16:creationId xmlns:a16="http://schemas.microsoft.com/office/drawing/2014/main" id="{E668A6F4-0393-F54A-3437-C52023194FD9}"/>
              </a:ext>
            </a:extLst>
          </p:cNvPr>
          <p:cNvGrpSpPr/>
          <p:nvPr/>
        </p:nvGrpSpPr>
        <p:grpSpPr>
          <a:xfrm>
            <a:off x="10301494" y="152025"/>
            <a:ext cx="1052306" cy="1606131"/>
            <a:chOff x="9225169" y="305108"/>
            <a:chExt cx="1235436" cy="1885642"/>
          </a:xfrm>
        </p:grpSpPr>
        <p:pic>
          <p:nvPicPr>
            <p:cNvPr id="8" name="Picture 7" descr="Diagram&#10;&#10;Description automatically generated">
              <a:extLst>
                <a:ext uri="{FF2B5EF4-FFF2-40B4-BE49-F238E27FC236}">
                  <a16:creationId xmlns:a16="http://schemas.microsoft.com/office/drawing/2014/main" id="{36BCD140-61B6-07DA-023B-B4739982E383}"/>
                </a:ext>
              </a:extLst>
            </p:cNvPr>
            <p:cNvPicPr>
              <a:picLocks noChangeAspect="1"/>
            </p:cNvPicPr>
            <p:nvPr/>
          </p:nvPicPr>
          <p:blipFill rotWithShape="1">
            <a:blip r:embed="rId3">
              <a:extLst>
                <a:ext uri="{28A0092B-C50C-407E-A947-70E740481C1C}">
                  <a14:useLocalDpi xmlns:a14="http://schemas.microsoft.com/office/drawing/2010/main" val="0"/>
                </a:ext>
              </a:extLst>
            </a:blip>
            <a:srcRect l="5891" r="5889" b="7939"/>
            <a:stretch/>
          </p:blipFill>
          <p:spPr>
            <a:xfrm>
              <a:off x="9225169" y="305108"/>
              <a:ext cx="1235436" cy="1885642"/>
            </a:xfrm>
            <a:prstGeom prst="rect">
              <a:avLst/>
            </a:prstGeom>
          </p:spPr>
        </p:pic>
        <p:sp>
          <p:nvSpPr>
            <p:cNvPr id="11" name="TextBox 10">
              <a:extLst>
                <a:ext uri="{FF2B5EF4-FFF2-40B4-BE49-F238E27FC236}">
                  <a16:creationId xmlns:a16="http://schemas.microsoft.com/office/drawing/2014/main" id="{B7077ECA-EEAC-0993-11B1-2D12AD7227C1}"/>
                </a:ext>
              </a:extLst>
            </p:cNvPr>
            <p:cNvSpPr txBox="1"/>
            <p:nvPr/>
          </p:nvSpPr>
          <p:spPr>
            <a:xfrm>
              <a:off x="9225169" y="1123948"/>
              <a:ext cx="1235436" cy="307777"/>
            </a:xfrm>
            <a:prstGeom prst="rect">
              <a:avLst/>
            </a:prstGeom>
            <a:solidFill>
              <a:schemeClr val="bg1">
                <a:alpha val="78000"/>
              </a:schemeClr>
            </a:solidFill>
          </p:spPr>
          <p:txBody>
            <a:bodyPr wrap="square" rtlCol="0">
              <a:spAutoFit/>
            </a:bodyPr>
            <a:lstStyle/>
            <a:p>
              <a:pPr algn="ctr"/>
              <a:r>
                <a:rPr lang="en-US" sz="1400" dirty="0">
                  <a:solidFill>
                    <a:srgbClr val="C00000"/>
                  </a:solidFill>
                </a:rPr>
                <a:t>community</a:t>
              </a:r>
            </a:p>
          </p:txBody>
        </p:sp>
      </p:grpSp>
      <p:pic>
        <p:nvPicPr>
          <p:cNvPr id="4" name="Picture 3">
            <a:extLst>
              <a:ext uri="{FF2B5EF4-FFF2-40B4-BE49-F238E27FC236}">
                <a16:creationId xmlns:a16="http://schemas.microsoft.com/office/drawing/2014/main" id="{A9179731-0C2D-391F-59FE-5198F3E82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875" y="3029744"/>
            <a:ext cx="8096250" cy="3714750"/>
          </a:xfrm>
          <a:prstGeom prst="rect">
            <a:avLst/>
          </a:prstGeom>
        </p:spPr>
      </p:pic>
      <p:sp>
        <p:nvSpPr>
          <p:cNvPr id="13" name="Rectangle 12">
            <a:extLst>
              <a:ext uri="{FF2B5EF4-FFF2-40B4-BE49-F238E27FC236}">
                <a16:creationId xmlns:a16="http://schemas.microsoft.com/office/drawing/2014/main" id="{B8277962-680E-86FB-35D7-947E14FB8853}"/>
              </a:ext>
            </a:extLst>
          </p:cNvPr>
          <p:cNvSpPr/>
          <p:nvPr/>
        </p:nvSpPr>
        <p:spPr>
          <a:xfrm rot="2799988">
            <a:off x="6292411" y="4099321"/>
            <a:ext cx="629527" cy="281301"/>
          </a:xfrm>
          <a:prstGeom prst="rect">
            <a:avLst/>
          </a:prstGeom>
          <a:solidFill>
            <a:srgbClr val="C00000">
              <a:alpha val="19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90F321-84F5-1095-C5EE-4C11B7DDEDCA}"/>
              </a:ext>
            </a:extLst>
          </p:cNvPr>
          <p:cNvSpPr/>
          <p:nvPr/>
        </p:nvSpPr>
        <p:spPr>
          <a:xfrm rot="18298754">
            <a:off x="8207341" y="4415483"/>
            <a:ext cx="629527" cy="281301"/>
          </a:xfrm>
          <a:prstGeom prst="rect">
            <a:avLst/>
          </a:prstGeom>
          <a:solidFill>
            <a:srgbClr val="C00000">
              <a:alpha val="19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5BE1E4-04DB-B7C9-F7C5-31D5C7C56A71}"/>
              </a:ext>
            </a:extLst>
          </p:cNvPr>
          <p:cNvSpPr/>
          <p:nvPr/>
        </p:nvSpPr>
        <p:spPr>
          <a:xfrm>
            <a:off x="7187761" y="5715397"/>
            <a:ext cx="629527" cy="272654"/>
          </a:xfrm>
          <a:prstGeom prst="rect">
            <a:avLst/>
          </a:prstGeom>
          <a:solidFill>
            <a:srgbClr val="C00000">
              <a:alpha val="19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12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person, standing, male&#10;&#10;Description automatically generated">
            <a:extLst>
              <a:ext uri="{FF2B5EF4-FFF2-40B4-BE49-F238E27FC236}">
                <a16:creationId xmlns:a16="http://schemas.microsoft.com/office/drawing/2014/main" id="{F3DE751F-C344-8D54-82A7-E99DF8141B97}"/>
              </a:ext>
            </a:extLst>
          </p:cNvPr>
          <p:cNvPicPr>
            <a:picLocks noChangeAspect="1"/>
          </p:cNvPicPr>
          <p:nvPr/>
        </p:nvPicPr>
        <p:blipFill rotWithShape="1">
          <a:blip r:embed="rId3">
            <a:extLst>
              <a:ext uri="{28A0092B-C50C-407E-A947-70E740481C1C}">
                <a14:useLocalDpi xmlns:a14="http://schemas.microsoft.com/office/drawing/2010/main" val="0"/>
              </a:ext>
            </a:extLst>
          </a:blip>
          <a:srcRect l="40101" r="17239" b="24426"/>
          <a:stretch/>
        </p:blipFill>
        <p:spPr>
          <a:xfrm>
            <a:off x="414544" y="1825624"/>
            <a:ext cx="3381216" cy="4667251"/>
          </a:xfrm>
          <a:prstGeom prst="rect">
            <a:avLst/>
          </a:prstGeom>
        </p:spPr>
      </p:pic>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Hexagonal Architecture: origins</a:t>
            </a:r>
          </a:p>
        </p:txBody>
      </p:sp>
      <p:sp>
        <p:nvSpPr>
          <p:cNvPr id="3" name="Content Placeholder 2">
            <a:extLst>
              <a:ext uri="{FF2B5EF4-FFF2-40B4-BE49-F238E27FC236}">
                <a16:creationId xmlns:a16="http://schemas.microsoft.com/office/drawing/2014/main" id="{E9C66A2F-28C4-07BB-AD2E-7140FA48EA35}"/>
              </a:ext>
            </a:extLst>
          </p:cNvPr>
          <p:cNvSpPr>
            <a:spLocks noGrp="1"/>
          </p:cNvSpPr>
          <p:nvPr>
            <p:ph idx="1"/>
          </p:nvPr>
        </p:nvSpPr>
        <p:spPr>
          <a:xfrm>
            <a:off x="3956702" y="1825625"/>
            <a:ext cx="7737939" cy="4667250"/>
          </a:xfrm>
          <a:solidFill>
            <a:schemeClr val="bg2">
              <a:alpha val="70000"/>
            </a:schemeClr>
          </a:solidFill>
          <a:ln>
            <a:noFill/>
          </a:ln>
        </p:spPr>
        <p:txBody>
          <a:bodyPr tIns="91440" bIns="0">
            <a:normAutofit/>
          </a:bodyPr>
          <a:lstStyle/>
          <a:p>
            <a:r>
              <a:rPr lang="en-US" b="1" cap="all" dirty="0">
                <a:solidFill>
                  <a:srgbClr val="C00000"/>
                </a:solidFill>
                <a:latin typeface="Alte Haas Grotesk" panose="02000503000000020004" pitchFamily="2" charset="0"/>
              </a:rPr>
              <a:t>Smalltalk</a:t>
            </a:r>
            <a:r>
              <a:rPr lang="en-US" cap="all" dirty="0">
                <a:solidFill>
                  <a:srgbClr val="C00000"/>
                </a:solidFill>
              </a:rPr>
              <a:t> </a:t>
            </a:r>
            <a:r>
              <a:rPr lang="en-US" b="1" cap="all" dirty="0">
                <a:solidFill>
                  <a:srgbClr val="C00000"/>
                </a:solidFill>
                <a:latin typeface="Alte Haas Grotesk" panose="02000503000000020004" pitchFamily="2" charset="0"/>
              </a:rPr>
              <a:t>project (mid 90</a:t>
            </a:r>
            <a:r>
              <a:rPr lang="en-US" b="1" dirty="0">
                <a:solidFill>
                  <a:srgbClr val="C00000"/>
                </a:solidFill>
                <a:latin typeface="Alte Haas Grotesk" panose="02000503000000020004" pitchFamily="2" charset="0"/>
              </a:rPr>
              <a:t>s</a:t>
            </a:r>
            <a:r>
              <a:rPr lang="en-US" b="1" cap="all" dirty="0">
                <a:solidFill>
                  <a:srgbClr val="C00000"/>
                </a:solidFill>
                <a:latin typeface="Alte Haas Grotesk" panose="02000503000000020004" pitchFamily="2" charset="0"/>
              </a:rPr>
              <a:t>):</a:t>
            </a:r>
            <a:r>
              <a:rPr lang="en-US" cap="all" dirty="0">
                <a:solidFill>
                  <a:srgbClr val="C00000"/>
                </a:solidFill>
              </a:rPr>
              <a:t> </a:t>
            </a:r>
            <a:r>
              <a:rPr lang="en-US" dirty="0"/>
              <a:t>To be able to work 2 weeks without the database</a:t>
            </a:r>
          </a:p>
          <a:p>
            <a:endParaRPr lang="en-US" dirty="0"/>
          </a:p>
          <a:p>
            <a:r>
              <a:rPr lang="en-US" b="1" cap="all" dirty="0">
                <a:solidFill>
                  <a:srgbClr val="C00000"/>
                </a:solidFill>
                <a:latin typeface="Alte Haas Grotesk" panose="02000503000000020004" pitchFamily="2" charset="0"/>
              </a:rPr>
              <a:t>Weather warning system: </a:t>
            </a:r>
            <a:r>
              <a:rPr lang="en-US" dirty="0"/>
              <a:t>To be able to connect to multiple external systems (http, telemetry, phone, RSS, </a:t>
            </a:r>
            <a:r>
              <a:rPr lang="en-US" dirty="0" err="1"/>
              <a:t>db</a:t>
            </a:r>
            <a:r>
              <a:rPr lang="en-US" dirty="0"/>
              <a:t>) without changing the whole software every time</a:t>
            </a:r>
          </a:p>
          <a:p>
            <a:endParaRPr lang="en-US" dirty="0"/>
          </a:p>
          <a:p>
            <a:endParaRPr lang="en-US" dirty="0"/>
          </a:p>
        </p:txBody>
      </p:sp>
      <p:sp>
        <p:nvSpPr>
          <p:cNvPr id="4" name="TextBox 3">
            <a:extLst>
              <a:ext uri="{FF2B5EF4-FFF2-40B4-BE49-F238E27FC236}">
                <a16:creationId xmlns:a16="http://schemas.microsoft.com/office/drawing/2014/main" id="{DCAF773B-D565-A9D9-E503-E066F958C85B}"/>
              </a:ext>
            </a:extLst>
          </p:cNvPr>
          <p:cNvSpPr txBox="1"/>
          <p:nvPr/>
        </p:nvSpPr>
        <p:spPr>
          <a:xfrm>
            <a:off x="1239520" y="5386074"/>
            <a:ext cx="1731264" cy="830997"/>
          </a:xfrm>
          <a:prstGeom prst="rect">
            <a:avLst/>
          </a:prstGeom>
          <a:noFill/>
        </p:spPr>
        <p:txBody>
          <a:bodyPr wrap="square" rtlCol="0">
            <a:spAutoFit/>
          </a:bodyPr>
          <a:lstStyle/>
          <a:p>
            <a:pPr algn="ctr"/>
            <a:r>
              <a:rPr lang="en-US" sz="2400" b="1" dirty="0">
                <a:solidFill>
                  <a:schemeClr val="bg1"/>
                </a:solidFill>
                <a:latin typeface="Alte Haas Grotesk" panose="02000503000000020004" pitchFamily="2" charset="0"/>
              </a:rPr>
              <a:t>Alistair Cockburn</a:t>
            </a:r>
          </a:p>
        </p:txBody>
      </p:sp>
    </p:spTree>
    <p:extLst>
      <p:ext uri="{BB962C8B-B14F-4D97-AF65-F5344CB8AC3E}">
        <p14:creationId xmlns:p14="http://schemas.microsoft.com/office/powerpoint/2010/main" val="51457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C9519DF9-D88C-BC65-1891-341D0A8C0E31}"/>
              </a:ext>
            </a:extLst>
          </p:cNvPr>
          <p:cNvGrpSpPr/>
          <p:nvPr/>
        </p:nvGrpSpPr>
        <p:grpSpPr>
          <a:xfrm>
            <a:off x="9121287" y="1369800"/>
            <a:ext cx="2871182" cy="1890115"/>
            <a:chOff x="6434086" y="829444"/>
            <a:chExt cx="5424693" cy="3571108"/>
          </a:xfrm>
        </p:grpSpPr>
        <p:sp>
          <p:nvSpPr>
            <p:cNvPr id="110" name="Hexagon 109">
              <a:extLst>
                <a:ext uri="{FF2B5EF4-FFF2-40B4-BE49-F238E27FC236}">
                  <a16:creationId xmlns:a16="http://schemas.microsoft.com/office/drawing/2014/main" id="{C98829F0-1FFB-4B5F-D4E8-FE99C6D770CE}"/>
                </a:ext>
              </a:extLst>
            </p:cNvPr>
            <p:cNvSpPr/>
            <p:nvPr/>
          </p:nvSpPr>
          <p:spPr>
            <a:xfrm>
              <a:off x="6434086" y="829444"/>
              <a:ext cx="5174159"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6" y="1564081"/>
              <a:ext cx="3040380"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34650" y="1992915"/>
              <a:ext cx="171374" cy="419638"/>
              <a:chOff x="7672355" y="3137310"/>
              <a:chExt cx="171374" cy="41963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a:off x="7758043" y="3308684"/>
                <a:ext cx="2158" cy="248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672355" y="313731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35404" y="2432927"/>
              <a:ext cx="674337" cy="15540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09586" y="2412554"/>
              <a:ext cx="425818"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48842" y="2508917"/>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185585" y="3305766"/>
              <a:ext cx="1196509"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54258" y="3692575"/>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2"/>
            </p:cNvCxnSpPr>
            <p:nvPr/>
          </p:nvCxnSpPr>
          <p:spPr>
            <a:xfrm>
              <a:off x="11027223" y="3702932"/>
              <a:ext cx="327035" cy="34363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25" y="1200373"/>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999658" y="1770459"/>
            <a:ext cx="593398" cy="391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1124278" y="1714490"/>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76" name="TextBox 75">
            <a:extLst>
              <a:ext uri="{FF2B5EF4-FFF2-40B4-BE49-F238E27FC236}">
                <a16:creationId xmlns:a16="http://schemas.microsoft.com/office/drawing/2014/main" id="{6C22163D-87CF-BDE6-599E-F2275CD480AD}"/>
              </a:ext>
            </a:extLst>
          </p:cNvPr>
          <p:cNvSpPr txBox="1"/>
          <p:nvPr/>
        </p:nvSpPr>
        <p:spPr>
          <a:xfrm>
            <a:off x="114301" y="176549"/>
            <a:ext cx="11569700" cy="446276"/>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Hexagonal “hacked” with an Anti-corruption layer (ACL) adapter</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6287972" y="4434180"/>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2"/>
          </p:cNvCxnSpPr>
          <p:nvPr/>
        </p:nvCxnSpPr>
        <p:spPr>
          <a:xfrm>
            <a:off x="5614408" y="4478666"/>
            <a:ext cx="673564" cy="30950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a:t>
            </a:r>
            <a:r>
              <a:rPr lang="en-GB" b="1" cap="all" dirty="0" err="1">
                <a:solidFill>
                  <a:srgbClr val="C00000"/>
                </a:solidFill>
                <a:latin typeface="Alte Haas Grotesk" panose="02000503000000020004" pitchFamily="2" charset="0"/>
              </a:rPr>
              <a:t>SuggestionS</a:t>
            </a:r>
            <a:r>
              <a:rPr lang="en-GB" b="1" cap="all" dirty="0">
                <a:solidFill>
                  <a:srgbClr val="C00000"/>
                </a:solidFill>
                <a:latin typeface="Alte Haas Grotesk" panose="02000503000000020004" pitchFamily="2" charset="0"/>
              </a:rPr>
              <a:t> API</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69919" y="698400"/>
            <a:ext cx="3364147" cy="369332"/>
          </a:xfrm>
          <a:prstGeom prst="rect">
            <a:avLst/>
          </a:prstGeom>
          <a:noFill/>
        </p:spPr>
        <p:txBody>
          <a:bodyPr wrap="square" rtlCol="0">
            <a:spAutoFit/>
          </a:bodyPr>
          <a:lstStyle/>
          <a:p>
            <a:pPr algn="r"/>
            <a:r>
              <a:rPr lang="en-US" dirty="0"/>
              <a:t>@tpierrain (use case driven)</a:t>
            </a:r>
          </a:p>
        </p:txBody>
      </p:sp>
      <p:grpSp>
        <p:nvGrpSpPr>
          <p:cNvPr id="170" name="Group 169">
            <a:extLst>
              <a:ext uri="{FF2B5EF4-FFF2-40B4-BE49-F238E27FC236}">
                <a16:creationId xmlns:a16="http://schemas.microsoft.com/office/drawing/2014/main" id="{D719F29D-6F85-7020-4225-D0621E2FF04F}"/>
              </a:ext>
            </a:extLst>
          </p:cNvPr>
          <p:cNvGrpSpPr/>
          <p:nvPr/>
        </p:nvGrpSpPr>
        <p:grpSpPr>
          <a:xfrm>
            <a:off x="9084888" y="4266176"/>
            <a:ext cx="2893627" cy="1933204"/>
            <a:chOff x="6434086" y="829444"/>
            <a:chExt cx="5467100" cy="3652517"/>
          </a:xfrm>
        </p:grpSpPr>
        <p:sp>
          <p:nvSpPr>
            <p:cNvPr id="171" name="Hexagon 170">
              <a:extLst>
                <a:ext uri="{FF2B5EF4-FFF2-40B4-BE49-F238E27FC236}">
                  <a16:creationId xmlns:a16="http://schemas.microsoft.com/office/drawing/2014/main" id="{3CA6504F-1E7B-6DEF-73CD-3E03203C337F}"/>
                </a:ext>
              </a:extLst>
            </p:cNvPr>
            <p:cNvSpPr/>
            <p:nvPr/>
          </p:nvSpPr>
          <p:spPr>
            <a:xfrm>
              <a:off x="6434086" y="829444"/>
              <a:ext cx="5174160"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flipV="1">
              <a:off x="8016899" y="2432927"/>
              <a:ext cx="692841" cy="152768"/>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709741" y="2257145"/>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8" y="1545013"/>
              <a:ext cx="2567017"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11547" y="3443045"/>
              <a:ext cx="1204694"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396665" y="3773984"/>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0957277" y="3840211"/>
              <a:ext cx="439387" cy="28776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150" idx="2"/>
            <a:endCxn id="193" idx="1"/>
          </p:cNvCxnSpPr>
          <p:nvPr/>
        </p:nvCxnSpPr>
        <p:spPr>
          <a:xfrm>
            <a:off x="9552903" y="4941393"/>
            <a:ext cx="224980" cy="21199"/>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a:t>
            </a:r>
            <a:r>
              <a:rPr lang="fr-FR" sz="900" b="1" cap="all" dirty="0">
                <a:solidFill>
                  <a:schemeClr val="tx1"/>
                </a:solidFill>
              </a:rPr>
              <a:t>ACL</a:t>
            </a:r>
            <a:r>
              <a:rPr lang="fr-FR" sz="900" cap="all" dirty="0">
                <a:solidFill>
                  <a:schemeClr val="tx1"/>
                </a:solidFill>
              </a:rPr>
              <a:t> (Adapter)</a:t>
            </a:r>
            <a:endParaRPr lang="en-GB" sz="900" cap="all" dirty="0">
              <a:solidFill>
                <a:schemeClr val="tx1"/>
              </a:solidFill>
            </a:endParaRP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p:cNvCxnSpPr>
          <p:nvPr/>
        </p:nvCxnSpPr>
        <p:spPr>
          <a:xfrm flipV="1">
            <a:off x="6067078" y="1857173"/>
            <a:ext cx="3297851" cy="171990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B73EF0-935D-80FD-0DA6-10CCD5AA72D7}"/>
              </a:ext>
            </a:extLst>
          </p:cNvPr>
          <p:cNvSpPr txBox="1"/>
          <p:nvPr/>
        </p:nvSpPr>
        <p:spPr>
          <a:xfrm>
            <a:off x="6626350" y="2894382"/>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47" name="Rectangle 146">
            <a:extLst>
              <a:ext uri="{FF2B5EF4-FFF2-40B4-BE49-F238E27FC236}">
                <a16:creationId xmlns:a16="http://schemas.microsoft.com/office/drawing/2014/main" id="{86B6EB44-AA4A-653F-C0E5-F7D29686C9D9}"/>
              </a:ext>
            </a:extLst>
          </p:cNvPr>
          <p:cNvSpPr/>
          <p:nvPr/>
        </p:nvSpPr>
        <p:spPr>
          <a:xfrm rot="17798078">
            <a:off x="9078840" y="1743118"/>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sp>
        <p:nvSpPr>
          <p:cNvPr id="150" name="Rectangle 149">
            <a:extLst>
              <a:ext uri="{FF2B5EF4-FFF2-40B4-BE49-F238E27FC236}">
                <a16:creationId xmlns:a16="http://schemas.microsoft.com/office/drawing/2014/main" id="{129B36FF-2726-96F6-96F9-A1ED9706C7D2}"/>
              </a:ext>
            </a:extLst>
          </p:cNvPr>
          <p:cNvSpPr/>
          <p:nvPr/>
        </p:nvSpPr>
        <p:spPr>
          <a:xfrm rot="17798078">
            <a:off x="9016112" y="4761317"/>
            <a:ext cx="851298" cy="248673"/>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53" name="Straight Arrow Connector 152">
            <a:extLst>
              <a:ext uri="{FF2B5EF4-FFF2-40B4-BE49-F238E27FC236}">
                <a16:creationId xmlns:a16="http://schemas.microsoft.com/office/drawing/2014/main" id="{DB582013-8C85-3BFC-0027-8C909A8F3FE4}"/>
              </a:ext>
            </a:extLst>
          </p:cNvPr>
          <p:cNvCxnSpPr>
            <a:cxnSpLocks/>
            <a:stCxn id="216" idx="2"/>
          </p:cNvCxnSpPr>
          <p:nvPr/>
        </p:nvCxnSpPr>
        <p:spPr>
          <a:xfrm>
            <a:off x="6067078" y="3577079"/>
            <a:ext cx="3207383" cy="126863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F5B00FA-831A-60D9-35C3-16C6FE4A2696}"/>
              </a:ext>
            </a:extLst>
          </p:cNvPr>
          <p:cNvSpPr txBox="1"/>
          <p:nvPr/>
        </p:nvSpPr>
        <p:spPr>
          <a:xfrm>
            <a:off x="6494828" y="3620884"/>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cxnSp>
        <p:nvCxnSpPr>
          <p:cNvPr id="151" name="Straight Arrow Connector 150">
            <a:extLst>
              <a:ext uri="{FF2B5EF4-FFF2-40B4-BE49-F238E27FC236}">
                <a16:creationId xmlns:a16="http://schemas.microsoft.com/office/drawing/2014/main" id="{AAA8EB03-C188-BCCB-76CD-422A2935F39A}"/>
              </a:ext>
            </a:extLst>
          </p:cNvPr>
          <p:cNvCxnSpPr>
            <a:cxnSpLocks/>
            <a:endCxn id="146" idx="1"/>
          </p:cNvCxnSpPr>
          <p:nvPr/>
        </p:nvCxnSpPr>
        <p:spPr>
          <a:xfrm>
            <a:off x="9678302" y="1976426"/>
            <a:ext cx="144631" cy="22459"/>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2" name="Flowchart: Magnetic Disk 151">
            <a:extLst>
              <a:ext uri="{FF2B5EF4-FFF2-40B4-BE49-F238E27FC236}">
                <a16:creationId xmlns:a16="http://schemas.microsoft.com/office/drawing/2014/main" id="{20BB00AF-1EA5-8A00-B3B8-21566F76889D}"/>
              </a:ext>
            </a:extLst>
          </p:cNvPr>
          <p:cNvSpPr/>
          <p:nvPr/>
        </p:nvSpPr>
        <p:spPr>
          <a:xfrm>
            <a:off x="6036847" y="3878016"/>
            <a:ext cx="267033" cy="374718"/>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54" name="Straight Arrow Connector 153">
            <a:extLst>
              <a:ext uri="{FF2B5EF4-FFF2-40B4-BE49-F238E27FC236}">
                <a16:creationId xmlns:a16="http://schemas.microsoft.com/office/drawing/2014/main" id="{CABABC3F-3B6D-1144-CFCE-A864B364395D}"/>
              </a:ext>
            </a:extLst>
          </p:cNvPr>
          <p:cNvCxnSpPr>
            <a:cxnSpLocks/>
            <a:stCxn id="216" idx="2"/>
            <a:endCxn id="152" idx="1"/>
          </p:cNvCxnSpPr>
          <p:nvPr/>
        </p:nvCxnSpPr>
        <p:spPr>
          <a:xfrm>
            <a:off x="6067078" y="3577079"/>
            <a:ext cx="103286" cy="3009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7832679-76F8-C80B-12C3-C199DA99102C}"/>
              </a:ext>
            </a:extLst>
          </p:cNvPr>
          <p:cNvSpPr txBox="1"/>
          <p:nvPr/>
        </p:nvSpPr>
        <p:spPr>
          <a:xfrm>
            <a:off x="329932" y="5374238"/>
            <a:ext cx="8345504" cy="1384995"/>
          </a:xfrm>
          <a:prstGeom prst="rect">
            <a:avLst/>
          </a:prstGeom>
          <a:solidFill>
            <a:schemeClr val="bg1"/>
          </a:solidFill>
          <a:ln w="6350">
            <a:solidFill>
              <a:schemeClr val="tx1"/>
            </a:solidFill>
          </a:ln>
        </p:spPr>
        <p:txBody>
          <a:bodyPr wrap="square" rtlCol="0">
            <a:spAutoFit/>
          </a:bodyPr>
          <a:lstStyle>
            <a:defPPr>
              <a:defRPr lang="fr-FR"/>
            </a:defPPr>
            <a:lvl1pPr>
              <a:defRPr sz="1200" b="1"/>
            </a:lvl1pPr>
          </a:lstStyle>
          <a:p>
            <a:r>
              <a:rPr lang="en-US" dirty="0"/>
              <a:t>The </a:t>
            </a:r>
            <a:r>
              <a:rPr lang="en-US" dirty="0" err="1"/>
              <a:t>AuditoriumSeatings</a:t>
            </a:r>
            <a:r>
              <a:rPr lang="en-US" dirty="0"/>
              <a:t> ACL </a:t>
            </a:r>
            <a:r>
              <a:rPr lang="en-US" dirty="0">
                <a:solidFill>
                  <a:schemeClr val="accent6">
                    <a:lumMod val="75000"/>
                  </a:schemeClr>
                </a:solidFill>
              </a:rPr>
              <a:t>(in green)</a:t>
            </a:r>
            <a:r>
              <a:rPr lang="en-US" dirty="0"/>
              <a:t> exposes us ready-to-use Auditorium </a:t>
            </a:r>
            <a:r>
              <a:rPr lang="en-US" dirty="0" err="1"/>
              <a:t>Seatings</a:t>
            </a:r>
            <a:r>
              <a:rPr lang="en-US" dirty="0"/>
              <a:t> for shows. It assembles them from various external sources/APIs. An Auditorium Seating is the Auditorium Layout for a show, with indications about every current seat availability.</a:t>
            </a:r>
          </a:p>
          <a:p>
            <a:br>
              <a:rPr lang="en-US" sz="500" dirty="0"/>
            </a:br>
            <a:r>
              <a:rPr lang="en-US" dirty="0">
                <a:solidFill>
                  <a:srgbClr val="C00000"/>
                </a:solidFill>
              </a:rPr>
              <a:t>Interesting option/trade-off</a:t>
            </a:r>
            <a:r>
              <a:rPr lang="en-US" dirty="0"/>
              <a:t> when we don’t want to couple our real core domain (i.e. to suggest the best possible seats for groups of people) with how to infer Auditorium </a:t>
            </a:r>
            <a:r>
              <a:rPr lang="en-US" dirty="0" err="1"/>
              <a:t>Seatings</a:t>
            </a:r>
            <a:r>
              <a:rPr lang="en-US" dirty="0"/>
              <a:t> from various external sources and models.</a:t>
            </a:r>
            <a:br>
              <a:rPr lang="en-US" dirty="0"/>
            </a:br>
            <a:br>
              <a:rPr lang="en-US" sz="500" dirty="0"/>
            </a:br>
            <a:r>
              <a:rPr lang="en-US" dirty="0"/>
              <a:t>More about it (Hexagonal or not Hexagonal?) </a:t>
            </a:r>
            <a:r>
              <a:rPr lang="en-US" dirty="0">
                <a:solidFill>
                  <a:srgbClr val="0070C0"/>
                </a:solidFill>
              </a:rPr>
              <a:t>: https://tpierrain.blogspot.com/2020/11/hexagonal-or-not-hexagonal.html</a:t>
            </a:r>
          </a:p>
        </p:txBody>
      </p:sp>
      <p:sp>
        <p:nvSpPr>
          <p:cNvPr id="155" name="TextBox 154">
            <a:extLst>
              <a:ext uri="{FF2B5EF4-FFF2-40B4-BE49-F238E27FC236}">
                <a16:creationId xmlns:a16="http://schemas.microsoft.com/office/drawing/2014/main" id="{F18172D4-1AAD-4858-DC98-0AF7C5B2AC13}"/>
              </a:ext>
            </a:extLst>
          </p:cNvPr>
          <p:cNvSpPr txBox="1"/>
          <p:nvPr/>
        </p:nvSpPr>
        <p:spPr>
          <a:xfrm>
            <a:off x="8926536" y="3319321"/>
            <a:ext cx="2995550" cy="738664"/>
          </a:xfrm>
          <a:prstGeom prst="rect">
            <a:avLst/>
          </a:prstGeom>
          <a:solidFill>
            <a:schemeClr val="tx1">
              <a:alpha val="50000"/>
            </a:schemeClr>
          </a:solidFill>
        </p:spPr>
        <p:txBody>
          <a:bodyPr wrap="square" rtlCol="0">
            <a:spAutoFit/>
          </a:bodyPr>
          <a:lstStyle/>
          <a:p>
            <a:r>
              <a:rPr lang="en-US" sz="1400" i="1" dirty="0">
                <a:solidFill>
                  <a:schemeClr val="bg1"/>
                </a:solidFill>
              </a:rPr>
              <a:t>Provides Auditorium layout (Topology) for a show, but with no information about seats availabilities</a:t>
            </a:r>
          </a:p>
        </p:txBody>
      </p:sp>
      <p:sp>
        <p:nvSpPr>
          <p:cNvPr id="163" name="TextBox 162">
            <a:extLst>
              <a:ext uri="{FF2B5EF4-FFF2-40B4-BE49-F238E27FC236}">
                <a16:creationId xmlns:a16="http://schemas.microsoft.com/office/drawing/2014/main" id="{3F5A8EDA-7A06-8252-8EE7-00B52EA40F78}"/>
              </a:ext>
            </a:extLst>
          </p:cNvPr>
          <p:cNvSpPr txBox="1"/>
          <p:nvPr/>
        </p:nvSpPr>
        <p:spPr>
          <a:xfrm>
            <a:off x="9438217" y="6238470"/>
            <a:ext cx="2074413"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en-US" dirty="0"/>
              <a:t>Provides list of already reserved seats for a show</a:t>
            </a:r>
          </a:p>
        </p:txBody>
      </p:sp>
      <p:sp>
        <p:nvSpPr>
          <p:cNvPr id="14" name="TextBox 13">
            <a:extLst>
              <a:ext uri="{FF2B5EF4-FFF2-40B4-BE49-F238E27FC236}">
                <a16:creationId xmlns:a16="http://schemas.microsoft.com/office/drawing/2014/main" id="{627FB48E-E245-3A75-E813-3F6544384686}"/>
              </a:ext>
            </a:extLst>
          </p:cNvPr>
          <p:cNvSpPr txBox="1"/>
          <p:nvPr/>
        </p:nvSpPr>
        <p:spPr>
          <a:xfrm>
            <a:off x="5801414" y="1009006"/>
            <a:ext cx="2973058"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fr-FR" dirty="0" err="1"/>
              <a:t>IProvideUpToDateAuditoriumSeatings</a:t>
            </a:r>
            <a:r>
              <a:rPr lang="fr-FR" dirty="0"/>
              <a:t> </a:t>
            </a:r>
            <a:br>
              <a:rPr lang="fr-FR" dirty="0"/>
            </a:br>
            <a:r>
              <a:rPr lang="fr-FR" dirty="0"/>
              <a:t>(driven port)</a:t>
            </a:r>
            <a:endParaRPr lang="en-US" dirty="0"/>
          </a:p>
        </p:txBody>
      </p:sp>
      <p:sp>
        <p:nvSpPr>
          <p:cNvPr id="15" name="Arrow: Right 14">
            <a:extLst>
              <a:ext uri="{FF2B5EF4-FFF2-40B4-BE49-F238E27FC236}">
                <a16:creationId xmlns:a16="http://schemas.microsoft.com/office/drawing/2014/main" id="{13763CC0-B19D-F18D-32F8-65CCABA762B2}"/>
              </a:ext>
            </a:extLst>
          </p:cNvPr>
          <p:cNvSpPr/>
          <p:nvPr/>
        </p:nvSpPr>
        <p:spPr>
          <a:xfrm rot="8169860">
            <a:off x="5036015" y="2105642"/>
            <a:ext cx="1844243" cy="5178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0BB13F8-A766-5579-DD1E-047B289FAB37}"/>
              </a:ext>
            </a:extLst>
          </p:cNvPr>
          <p:cNvSpPr/>
          <p:nvPr/>
        </p:nvSpPr>
        <p:spPr>
          <a:xfrm rot="17884825">
            <a:off x="5318534" y="3067373"/>
            <a:ext cx="1064994" cy="739214"/>
          </a:xfrm>
          <a:prstGeom prst="rect">
            <a:avLst/>
          </a:prstGeom>
          <a:solidFill>
            <a:srgbClr val="C00000">
              <a:alpha val="4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858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C9519DF9-D88C-BC65-1891-341D0A8C0E31}"/>
              </a:ext>
            </a:extLst>
          </p:cNvPr>
          <p:cNvGrpSpPr/>
          <p:nvPr/>
        </p:nvGrpSpPr>
        <p:grpSpPr>
          <a:xfrm>
            <a:off x="9121287" y="1369800"/>
            <a:ext cx="2871182" cy="1890115"/>
            <a:chOff x="6434086" y="829444"/>
            <a:chExt cx="5424693" cy="3571108"/>
          </a:xfrm>
        </p:grpSpPr>
        <p:sp>
          <p:nvSpPr>
            <p:cNvPr id="110" name="Hexagon 109">
              <a:extLst>
                <a:ext uri="{FF2B5EF4-FFF2-40B4-BE49-F238E27FC236}">
                  <a16:creationId xmlns:a16="http://schemas.microsoft.com/office/drawing/2014/main" id="{C98829F0-1FFB-4B5F-D4E8-FE99C6D770CE}"/>
                </a:ext>
              </a:extLst>
            </p:cNvPr>
            <p:cNvSpPr/>
            <p:nvPr/>
          </p:nvSpPr>
          <p:spPr>
            <a:xfrm>
              <a:off x="6434086" y="829444"/>
              <a:ext cx="5174159"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6" y="1564081"/>
              <a:ext cx="3040380"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34650" y="1992915"/>
              <a:ext cx="171374" cy="419638"/>
              <a:chOff x="7672355" y="3137310"/>
              <a:chExt cx="171374" cy="41963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a:off x="7758043" y="3308684"/>
                <a:ext cx="2158" cy="248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672355" y="313731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35404" y="2432927"/>
              <a:ext cx="674337" cy="15540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09586" y="2412554"/>
              <a:ext cx="425818"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48842" y="2508917"/>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185585" y="3305766"/>
              <a:ext cx="1196509"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54258" y="3692575"/>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2"/>
            </p:cNvCxnSpPr>
            <p:nvPr/>
          </p:nvCxnSpPr>
          <p:spPr>
            <a:xfrm>
              <a:off x="11027223" y="3702932"/>
              <a:ext cx="327035" cy="34363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25" y="1200373"/>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999658" y="1770459"/>
            <a:ext cx="593398" cy="391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1124278" y="1714490"/>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461665"/>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The split - “Micro” services powered by hexagonal architecture</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5930235" y="4750835"/>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1"/>
          </p:cNvCxnSpPr>
          <p:nvPr/>
        </p:nvCxnSpPr>
        <p:spPr>
          <a:xfrm>
            <a:off x="5614408" y="4478666"/>
            <a:ext cx="568088" cy="272169"/>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a:t>
            </a:r>
            <a:r>
              <a:rPr lang="en-GB" b="1" cap="all" dirty="0" err="1">
                <a:solidFill>
                  <a:srgbClr val="C00000"/>
                </a:solidFill>
                <a:latin typeface="Alte Haas Grotesk" panose="02000503000000020004" pitchFamily="2" charset="0"/>
              </a:rPr>
              <a:t>SuggestionS</a:t>
            </a:r>
            <a:r>
              <a:rPr lang="en-GB" b="1" cap="all" dirty="0">
                <a:solidFill>
                  <a:srgbClr val="C00000"/>
                </a:solidFill>
                <a:latin typeface="Alte Haas Grotesk" panose="02000503000000020004" pitchFamily="2" charset="0"/>
              </a:rPr>
              <a:t> API</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69919" y="698400"/>
            <a:ext cx="3364147" cy="369332"/>
          </a:xfrm>
          <a:prstGeom prst="rect">
            <a:avLst/>
          </a:prstGeom>
          <a:noFill/>
        </p:spPr>
        <p:txBody>
          <a:bodyPr wrap="square" rtlCol="0">
            <a:spAutoFit/>
          </a:bodyPr>
          <a:lstStyle/>
          <a:p>
            <a:pPr algn="r"/>
            <a:r>
              <a:rPr lang="en-US" dirty="0"/>
              <a:t>@tpierrain (use case driven)</a:t>
            </a:r>
          </a:p>
        </p:txBody>
      </p:sp>
      <p:grpSp>
        <p:nvGrpSpPr>
          <p:cNvPr id="2" name="Group 1">
            <a:extLst>
              <a:ext uri="{FF2B5EF4-FFF2-40B4-BE49-F238E27FC236}">
                <a16:creationId xmlns:a16="http://schemas.microsoft.com/office/drawing/2014/main" id="{E3A0FE73-1B1E-E8FF-A0DA-90CF4B87BD6F}"/>
              </a:ext>
            </a:extLst>
          </p:cNvPr>
          <p:cNvGrpSpPr/>
          <p:nvPr/>
        </p:nvGrpSpPr>
        <p:grpSpPr>
          <a:xfrm>
            <a:off x="6513212" y="1976426"/>
            <a:ext cx="3309721" cy="3514642"/>
            <a:chOff x="6132212" y="1877366"/>
            <a:chExt cx="3309721" cy="3514642"/>
          </a:xfrm>
        </p:grpSpPr>
        <p:grpSp>
          <p:nvGrpSpPr>
            <p:cNvPr id="4" name="Group 3">
              <a:extLst>
                <a:ext uri="{FF2B5EF4-FFF2-40B4-BE49-F238E27FC236}">
                  <a16:creationId xmlns:a16="http://schemas.microsoft.com/office/drawing/2014/main" id="{A0AD7627-CA42-A16A-95A7-5420680D70BC}"/>
                </a:ext>
              </a:extLst>
            </p:cNvPr>
            <p:cNvGrpSpPr/>
            <p:nvPr/>
          </p:nvGrpSpPr>
          <p:grpSpPr>
            <a:xfrm>
              <a:off x="6132212" y="1877366"/>
              <a:ext cx="3309721" cy="3514642"/>
              <a:chOff x="6447797" y="-1116586"/>
              <a:chExt cx="6253255" cy="6640419"/>
            </a:xfrm>
          </p:grpSpPr>
          <p:sp>
            <p:nvSpPr>
              <p:cNvPr id="54" name="Hexagon 53">
                <a:extLst>
                  <a:ext uri="{FF2B5EF4-FFF2-40B4-BE49-F238E27FC236}">
                    <a16:creationId xmlns:a16="http://schemas.microsoft.com/office/drawing/2014/main" id="{9DD52ED7-5148-67C5-D885-4E2830223613}"/>
                  </a:ext>
                </a:extLst>
              </p:cNvPr>
              <p:cNvSpPr/>
              <p:nvPr/>
            </p:nvSpPr>
            <p:spPr>
              <a:xfrm>
                <a:off x="6447797" y="856867"/>
                <a:ext cx="5174160" cy="3562815"/>
              </a:xfrm>
              <a:prstGeom prst="hexagon">
                <a:avLst/>
              </a:prstGeom>
              <a:solidFill>
                <a:srgbClr val="C5E0B4"/>
              </a:solidFill>
              <a:ln w="476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Hexagon 54">
                <a:extLst>
                  <a:ext uri="{FF2B5EF4-FFF2-40B4-BE49-F238E27FC236}">
                    <a16:creationId xmlns:a16="http://schemas.microsoft.com/office/drawing/2014/main" id="{E1A94735-76EC-0EEC-1E7A-94F203EE3E8A}"/>
                  </a:ext>
                </a:extLst>
              </p:cNvPr>
              <p:cNvSpPr/>
              <p:nvPr/>
            </p:nvSpPr>
            <p:spPr>
              <a:xfrm>
                <a:off x="7500976" y="1564081"/>
                <a:ext cx="3040380" cy="2093540"/>
              </a:xfrm>
              <a:prstGeom prst="hexagon">
                <a:avLst/>
              </a:prstGeom>
              <a:solidFill>
                <a:schemeClr val="accent6">
                  <a:lumMod val="7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8" name="Group 57">
                <a:extLst>
                  <a:ext uri="{FF2B5EF4-FFF2-40B4-BE49-F238E27FC236}">
                    <a16:creationId xmlns:a16="http://schemas.microsoft.com/office/drawing/2014/main" id="{46FE6698-D1C7-EB99-A29D-01C15BFE6930}"/>
                  </a:ext>
                </a:extLst>
              </p:cNvPr>
              <p:cNvGrpSpPr/>
              <p:nvPr/>
            </p:nvGrpSpPr>
            <p:grpSpPr>
              <a:xfrm>
                <a:off x="7752025" y="2051349"/>
                <a:ext cx="171374" cy="381578"/>
                <a:chOff x="7689730" y="3195744"/>
                <a:chExt cx="171374" cy="381578"/>
              </a:xfrm>
            </p:grpSpPr>
            <p:cxnSp>
              <p:nvCxnSpPr>
                <p:cNvPr id="59" name="Straight Connector 58">
                  <a:extLst>
                    <a:ext uri="{FF2B5EF4-FFF2-40B4-BE49-F238E27FC236}">
                      <a16:creationId xmlns:a16="http://schemas.microsoft.com/office/drawing/2014/main" id="{346842CB-ECB5-4A41-CB6E-850668EB1AA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239EA92-866E-0A54-CA7C-B0B33D25230B}"/>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Rounded Corners 60">
                <a:extLst>
                  <a:ext uri="{FF2B5EF4-FFF2-40B4-BE49-F238E27FC236}">
                    <a16:creationId xmlns:a16="http://schemas.microsoft.com/office/drawing/2014/main" id="{A91F7BBF-76E0-0B42-A3AD-72D12FFFF00E}"/>
                  </a:ext>
                </a:extLst>
              </p:cNvPr>
              <p:cNvSpPr/>
              <p:nvPr/>
            </p:nvSpPr>
            <p:spPr>
              <a:xfrm>
                <a:off x="9299552" y="2347348"/>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Connector: Elbow 61">
                <a:extLst>
                  <a:ext uri="{FF2B5EF4-FFF2-40B4-BE49-F238E27FC236}">
                    <a16:creationId xmlns:a16="http://schemas.microsoft.com/office/drawing/2014/main" id="{F35028B4-E820-3AD3-679D-1FBB515019AD}"/>
                  </a:ext>
                </a:extLst>
              </p:cNvPr>
              <p:cNvCxnSpPr>
                <a:cxnSpLocks/>
                <a:stCxn id="75" idx="3"/>
                <a:endCxn id="68" idx="1"/>
              </p:cNvCxnSpPr>
              <p:nvPr/>
            </p:nvCxnSpPr>
            <p:spPr>
              <a:xfrm flipV="1">
                <a:off x="8055329" y="2432927"/>
                <a:ext cx="489905" cy="140495"/>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4DA6F4A-D250-0679-5659-97B30FF5D9B5}"/>
                  </a:ext>
                </a:extLst>
              </p:cNvPr>
              <p:cNvCxnSpPr>
                <a:cxnSpLocks/>
                <a:stCxn id="68" idx="3"/>
                <a:endCxn id="61" idx="0"/>
              </p:cNvCxnSpPr>
              <p:nvPr/>
            </p:nvCxnSpPr>
            <p:spPr>
              <a:xfrm flipV="1">
                <a:off x="8971051" y="2347348"/>
                <a:ext cx="541409" cy="85579"/>
              </a:xfrm>
              <a:prstGeom prst="bentConnector4">
                <a:avLst>
                  <a:gd name="adj1" fmla="val 49865"/>
                  <a:gd name="adj2" fmla="val 16334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DC875F-221F-60CA-BAAA-116AF524C906}"/>
                  </a:ext>
                </a:extLst>
              </p:cNvPr>
              <p:cNvSpPr/>
              <p:nvPr/>
            </p:nvSpPr>
            <p:spPr>
              <a:xfrm>
                <a:off x="8545235" y="2257145"/>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Diamond 68">
                <a:extLst>
                  <a:ext uri="{FF2B5EF4-FFF2-40B4-BE49-F238E27FC236}">
                    <a16:creationId xmlns:a16="http://schemas.microsoft.com/office/drawing/2014/main" id="{38959B09-D0ED-0133-3C32-6E7FE0C1DE99}"/>
                  </a:ext>
                </a:extLst>
              </p:cNvPr>
              <p:cNvSpPr/>
              <p:nvPr/>
            </p:nvSpPr>
            <p:spPr>
              <a:xfrm>
                <a:off x="8992014" y="234381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Rounded Corners 74">
                <a:extLst>
                  <a:ext uri="{FF2B5EF4-FFF2-40B4-BE49-F238E27FC236}">
                    <a16:creationId xmlns:a16="http://schemas.microsoft.com/office/drawing/2014/main" id="{0248DB1F-705C-5333-B937-E8B8427AF43B}"/>
                  </a:ext>
                </a:extLst>
              </p:cNvPr>
              <p:cNvSpPr/>
              <p:nvPr/>
            </p:nvSpPr>
            <p:spPr>
              <a:xfrm>
                <a:off x="7629511" y="2397639"/>
                <a:ext cx="425818"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iamond 76">
                <a:extLst>
                  <a:ext uri="{FF2B5EF4-FFF2-40B4-BE49-F238E27FC236}">
                    <a16:creationId xmlns:a16="http://schemas.microsoft.com/office/drawing/2014/main" id="{6F5E8D24-8A24-64CE-5518-2761583907EC}"/>
                  </a:ext>
                </a:extLst>
              </p:cNvPr>
              <p:cNvSpPr/>
              <p:nvPr/>
            </p:nvSpPr>
            <p:spPr>
              <a:xfrm>
                <a:off x="8058700" y="2486120"/>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ight Brace 77">
                <a:extLst>
                  <a:ext uri="{FF2B5EF4-FFF2-40B4-BE49-F238E27FC236}">
                    <a16:creationId xmlns:a16="http://schemas.microsoft.com/office/drawing/2014/main" id="{5526F385-4419-589B-87CB-309B2247E2DD}"/>
                  </a:ext>
                </a:extLst>
              </p:cNvPr>
              <p:cNvSpPr/>
              <p:nvPr/>
            </p:nvSpPr>
            <p:spPr>
              <a:xfrm rot="12414236">
                <a:off x="10428366" y="2672008"/>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81" name="Straight Arrow Connector 80">
                <a:extLst>
                  <a:ext uri="{FF2B5EF4-FFF2-40B4-BE49-F238E27FC236}">
                    <a16:creationId xmlns:a16="http://schemas.microsoft.com/office/drawing/2014/main" id="{372655C0-14CB-8966-42FE-167A0B45D45B}"/>
                  </a:ext>
                </a:extLst>
              </p:cNvPr>
              <p:cNvCxnSpPr>
                <a:cxnSpLocks/>
                <a:stCxn id="61" idx="3"/>
                <a:endCxn id="82" idx="1"/>
              </p:cNvCxnSpPr>
              <p:nvPr/>
            </p:nvCxnSpPr>
            <p:spPr>
              <a:xfrm>
                <a:off x="9725368" y="2523131"/>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FB5953B9-54B3-B547-8D14-8A7FE26D7C31}"/>
                  </a:ext>
                </a:extLst>
              </p:cNvPr>
              <p:cNvSpPr/>
              <p:nvPr/>
            </p:nvSpPr>
            <p:spPr>
              <a:xfrm>
                <a:off x="10335030" y="2558218"/>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027515E5-641D-244C-3F43-2B18AEC193E8}"/>
                  </a:ext>
                </a:extLst>
              </p:cNvPr>
              <p:cNvSpPr/>
              <p:nvPr/>
            </p:nvSpPr>
            <p:spPr>
              <a:xfrm rot="17820000">
                <a:off x="10645483" y="2615218"/>
                <a:ext cx="966988"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sp>
            <p:nvSpPr>
              <p:cNvPr id="87" name="Rectangle: Rounded Corners 86">
                <a:extLst>
                  <a:ext uri="{FF2B5EF4-FFF2-40B4-BE49-F238E27FC236}">
                    <a16:creationId xmlns:a16="http://schemas.microsoft.com/office/drawing/2014/main" id="{93063552-4216-984A-B7EB-C376D8B80F06}"/>
                  </a:ext>
                </a:extLst>
              </p:cNvPr>
              <p:cNvSpPr/>
              <p:nvPr/>
            </p:nvSpPr>
            <p:spPr>
              <a:xfrm>
                <a:off x="8193829" y="3000186"/>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802E32F5-5DE5-AFCD-E40C-7A0751D592C4}"/>
                  </a:ext>
                </a:extLst>
              </p:cNvPr>
              <p:cNvCxnSpPr>
                <a:cxnSpLocks/>
                <a:stCxn id="75" idx="2"/>
                <a:endCxn id="87" idx="1"/>
              </p:cNvCxnSpPr>
              <p:nvPr/>
            </p:nvCxnSpPr>
            <p:spPr>
              <a:xfrm>
                <a:off x="7842420" y="2749204"/>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72E871A-5011-AE88-AEE3-79FCA3EE906D}"/>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seating Domain</a:t>
                </a:r>
              </a:p>
            </p:txBody>
          </p:sp>
          <p:sp>
            <p:nvSpPr>
              <p:cNvPr id="92" name="TextBox 91">
                <a:extLst>
                  <a:ext uri="{FF2B5EF4-FFF2-40B4-BE49-F238E27FC236}">
                    <a16:creationId xmlns:a16="http://schemas.microsoft.com/office/drawing/2014/main" id="{EC6B82CF-2338-4999-5916-6422740C2309}"/>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97" name="Right Brace 96">
                <a:extLst>
                  <a:ext uri="{FF2B5EF4-FFF2-40B4-BE49-F238E27FC236}">
                    <a16:creationId xmlns:a16="http://schemas.microsoft.com/office/drawing/2014/main" id="{CB6994B6-0811-5440-AEF9-9EFFA4C518AE}"/>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8" name="Oval 97">
                <a:extLst>
                  <a:ext uri="{FF2B5EF4-FFF2-40B4-BE49-F238E27FC236}">
                    <a16:creationId xmlns:a16="http://schemas.microsoft.com/office/drawing/2014/main" id="{7BF73818-E535-8698-FF9A-9D010DCB30F2}"/>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BA5B4300-7BC7-FD5A-7FEE-BCA41814D470}"/>
                  </a:ext>
                </a:extLst>
              </p:cNvPr>
              <p:cNvSpPr/>
              <p:nvPr/>
            </p:nvSpPr>
            <p:spPr>
              <a:xfrm rot="17820000">
                <a:off x="10180797" y="3580594"/>
                <a:ext cx="926021"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cxnSp>
            <p:nvCxnSpPr>
              <p:cNvPr id="101" name="Straight Arrow Connector 100">
                <a:extLst>
                  <a:ext uri="{FF2B5EF4-FFF2-40B4-BE49-F238E27FC236}">
                    <a16:creationId xmlns:a16="http://schemas.microsoft.com/office/drawing/2014/main" id="{AB22FC2B-703A-9B0F-4D8A-789FABE0662A}"/>
                  </a:ext>
                </a:extLst>
              </p:cNvPr>
              <p:cNvCxnSpPr>
                <a:cxnSpLocks/>
                <a:stCxn id="87" idx="3"/>
                <a:endCxn id="157" idx="0"/>
              </p:cNvCxnSpPr>
              <p:nvPr/>
            </p:nvCxnSpPr>
            <p:spPr>
              <a:xfrm>
                <a:off x="8619644" y="3175969"/>
                <a:ext cx="911552" cy="2861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Flowchart: Magnetic Disk 104">
                <a:extLst>
                  <a:ext uri="{FF2B5EF4-FFF2-40B4-BE49-F238E27FC236}">
                    <a16:creationId xmlns:a16="http://schemas.microsoft.com/office/drawing/2014/main" id="{8D161307-1DEE-03B2-9CAB-88CE7816CC5A}"/>
                  </a:ext>
                </a:extLst>
              </p:cNvPr>
              <p:cNvSpPr/>
              <p:nvPr/>
            </p:nvSpPr>
            <p:spPr>
              <a:xfrm>
                <a:off x="10146155" y="4815856"/>
                <a:ext cx="504522" cy="707977"/>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06" name="Straight Arrow Connector 105">
                <a:extLst>
                  <a:ext uri="{FF2B5EF4-FFF2-40B4-BE49-F238E27FC236}">
                    <a16:creationId xmlns:a16="http://schemas.microsoft.com/office/drawing/2014/main" id="{1C9B2727-85A9-5D12-FFC7-BBD7E9F4CDB7}"/>
                  </a:ext>
                </a:extLst>
              </p:cNvPr>
              <p:cNvCxnSpPr>
                <a:cxnSpLocks/>
                <a:stCxn id="156" idx="2"/>
                <a:endCxn id="105" idx="2"/>
              </p:cNvCxnSpPr>
              <p:nvPr/>
            </p:nvCxnSpPr>
            <p:spPr>
              <a:xfrm>
                <a:off x="9312679" y="4363449"/>
                <a:ext cx="833476" cy="806395"/>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D62D67-5149-3436-1CC3-463C92665045}"/>
                  </a:ext>
                </a:extLst>
              </p:cNvPr>
              <p:cNvCxnSpPr>
                <a:cxnSpLocks/>
                <a:stCxn id="147" idx="2"/>
                <a:endCxn id="146" idx="1"/>
              </p:cNvCxnSpPr>
              <p:nvPr/>
            </p:nvCxnSpPr>
            <p:spPr>
              <a:xfrm>
                <a:off x="12427792" y="-1116586"/>
                <a:ext cx="273260" cy="42433"/>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672DC2E9-55DA-8084-9E7D-FCDC54DFA35D}"/>
                </a:ext>
              </a:extLst>
            </p:cNvPr>
            <p:cNvSpPr/>
            <p:nvPr/>
          </p:nvSpPr>
          <p:spPr>
            <a:xfrm>
              <a:off x="7351164" y="4488689"/>
              <a:ext cx="594743" cy="28915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Repo (adapter)</a:t>
              </a:r>
              <a:endParaRPr lang="en-GB" sz="600" b="1" cap="all" dirty="0">
                <a:solidFill>
                  <a:schemeClr val="tx1"/>
                </a:solidFill>
              </a:endParaRPr>
            </a:p>
          </p:txBody>
        </p:sp>
      </p:grpSp>
      <p:sp>
        <p:nvSpPr>
          <p:cNvPr id="157" name="Oval 156">
            <a:extLst>
              <a:ext uri="{FF2B5EF4-FFF2-40B4-BE49-F238E27FC236}">
                <a16:creationId xmlns:a16="http://schemas.microsoft.com/office/drawing/2014/main" id="{FE3FA1EB-E4A8-5024-249A-54445D541DD8}"/>
              </a:ext>
            </a:extLst>
          </p:cNvPr>
          <p:cNvSpPr/>
          <p:nvPr/>
        </p:nvSpPr>
        <p:spPr>
          <a:xfrm>
            <a:off x="7647162" y="4230502"/>
            <a:ext cx="90705" cy="907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Straight Arrow Connector 161">
            <a:extLst>
              <a:ext uri="{FF2B5EF4-FFF2-40B4-BE49-F238E27FC236}">
                <a16:creationId xmlns:a16="http://schemas.microsoft.com/office/drawing/2014/main" id="{C40ADE02-A855-B9AD-B51A-EC29453999ED}"/>
              </a:ext>
            </a:extLst>
          </p:cNvPr>
          <p:cNvCxnSpPr>
            <a:cxnSpLocks/>
            <a:stCxn id="61" idx="2"/>
            <a:endCxn id="98" idx="1"/>
          </p:cNvCxnSpPr>
          <p:nvPr/>
        </p:nvCxnSpPr>
        <p:spPr>
          <a:xfrm>
            <a:off x="8135277" y="3995894"/>
            <a:ext cx="232252" cy="35467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5D81625-ABA7-5E41-0B86-5C44C13CE09C}"/>
              </a:ext>
            </a:extLst>
          </p:cNvPr>
          <p:cNvCxnSpPr>
            <a:cxnSpLocks/>
            <a:stCxn id="157" idx="4"/>
            <a:endCxn id="156" idx="0"/>
          </p:cNvCxnSpPr>
          <p:nvPr/>
        </p:nvCxnSpPr>
        <p:spPr>
          <a:xfrm>
            <a:off x="7692515" y="4321207"/>
            <a:ext cx="337021" cy="266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D719F29D-6F85-7020-4225-D0621E2FF04F}"/>
              </a:ext>
            </a:extLst>
          </p:cNvPr>
          <p:cNvGrpSpPr/>
          <p:nvPr/>
        </p:nvGrpSpPr>
        <p:grpSpPr>
          <a:xfrm>
            <a:off x="9090456" y="4679547"/>
            <a:ext cx="2893627" cy="1933204"/>
            <a:chOff x="6434086" y="829444"/>
            <a:chExt cx="5467100" cy="3652518"/>
          </a:xfrm>
        </p:grpSpPr>
        <p:sp>
          <p:nvSpPr>
            <p:cNvPr id="171" name="Hexagon 170">
              <a:extLst>
                <a:ext uri="{FF2B5EF4-FFF2-40B4-BE49-F238E27FC236}">
                  <a16:creationId xmlns:a16="http://schemas.microsoft.com/office/drawing/2014/main" id="{3CA6504F-1E7B-6DEF-73CD-3E03203C337F}"/>
                </a:ext>
              </a:extLst>
            </p:cNvPr>
            <p:cNvSpPr/>
            <p:nvPr/>
          </p:nvSpPr>
          <p:spPr>
            <a:xfrm>
              <a:off x="6434086" y="829444"/>
              <a:ext cx="5174160"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flipV="1">
              <a:off x="8016899" y="2432927"/>
              <a:ext cx="692841" cy="152768"/>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709741" y="2257145"/>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8" y="1545013"/>
              <a:ext cx="2567017"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11547" y="3443045"/>
              <a:ext cx="1204694"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396665" y="3773985"/>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0957277" y="3840211"/>
              <a:ext cx="439387" cy="28776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150" idx="2"/>
            <a:endCxn id="193" idx="1"/>
          </p:cNvCxnSpPr>
          <p:nvPr/>
        </p:nvCxnSpPr>
        <p:spPr>
          <a:xfrm>
            <a:off x="9565603" y="5271593"/>
            <a:ext cx="217848" cy="104370"/>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web Adapter</a:t>
            </a:r>
            <a:endParaRPr lang="en-GB" sz="900" cap="all" dirty="0">
              <a:solidFill>
                <a:schemeClr val="tx1"/>
              </a:solidFill>
            </a:endParaRP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a:endCxn id="124" idx="0"/>
          </p:cNvCxnSpPr>
          <p:nvPr/>
        </p:nvCxnSpPr>
        <p:spPr>
          <a:xfrm flipV="1">
            <a:off x="6067078" y="3482077"/>
            <a:ext cx="686191" cy="9500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95CCA3AE-DC28-07AF-77A4-FC31B01A9800}"/>
              </a:ext>
            </a:extLst>
          </p:cNvPr>
          <p:cNvSpPr/>
          <p:nvPr/>
        </p:nvSpPr>
        <p:spPr>
          <a:xfrm rot="17798078">
            <a:off x="6441801" y="3393203"/>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25" name="Straight Arrow Connector 124">
            <a:extLst>
              <a:ext uri="{FF2B5EF4-FFF2-40B4-BE49-F238E27FC236}">
                <a16:creationId xmlns:a16="http://schemas.microsoft.com/office/drawing/2014/main" id="{BBF7BB88-7958-762B-C0DC-C41CC60B01F7}"/>
              </a:ext>
            </a:extLst>
          </p:cNvPr>
          <p:cNvCxnSpPr>
            <a:cxnSpLocks/>
            <a:stCxn id="124" idx="2"/>
            <a:endCxn id="60" idx="1"/>
          </p:cNvCxnSpPr>
          <p:nvPr/>
        </p:nvCxnSpPr>
        <p:spPr>
          <a:xfrm>
            <a:off x="7041263" y="3626511"/>
            <a:ext cx="175534" cy="39924"/>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B73EF0-935D-80FD-0DA6-10CCD5AA72D7}"/>
              </a:ext>
            </a:extLst>
          </p:cNvPr>
          <p:cNvSpPr txBox="1"/>
          <p:nvPr/>
        </p:nvSpPr>
        <p:spPr>
          <a:xfrm>
            <a:off x="6103191" y="3581579"/>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47" name="Rectangle 146">
            <a:extLst>
              <a:ext uri="{FF2B5EF4-FFF2-40B4-BE49-F238E27FC236}">
                <a16:creationId xmlns:a16="http://schemas.microsoft.com/office/drawing/2014/main" id="{86B6EB44-AA4A-653F-C0E5-F7D29686C9D9}"/>
              </a:ext>
            </a:extLst>
          </p:cNvPr>
          <p:cNvSpPr/>
          <p:nvPr/>
        </p:nvSpPr>
        <p:spPr>
          <a:xfrm rot="17798078">
            <a:off x="9078840" y="1743118"/>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48" name="Straight Arrow Connector 147">
            <a:extLst>
              <a:ext uri="{FF2B5EF4-FFF2-40B4-BE49-F238E27FC236}">
                <a16:creationId xmlns:a16="http://schemas.microsoft.com/office/drawing/2014/main" id="{BE973D3E-8B0B-E788-7857-276EC33A8C01}"/>
              </a:ext>
            </a:extLst>
          </p:cNvPr>
          <p:cNvCxnSpPr>
            <a:cxnSpLocks/>
            <a:stCxn id="83" idx="3"/>
            <a:endCxn id="147" idx="1"/>
          </p:cNvCxnSpPr>
          <p:nvPr/>
        </p:nvCxnSpPr>
        <p:spPr>
          <a:xfrm flipV="1">
            <a:off x="9107044" y="2311342"/>
            <a:ext cx="223076" cy="155681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A6FC44D8-6325-6FBA-6DB6-177609B48ED5}"/>
              </a:ext>
            </a:extLst>
          </p:cNvPr>
          <p:cNvSpPr txBox="1"/>
          <p:nvPr/>
        </p:nvSpPr>
        <p:spPr>
          <a:xfrm>
            <a:off x="9142249" y="3337653"/>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50" name="Rectangle 149">
            <a:extLst>
              <a:ext uri="{FF2B5EF4-FFF2-40B4-BE49-F238E27FC236}">
                <a16:creationId xmlns:a16="http://schemas.microsoft.com/office/drawing/2014/main" id="{129B36FF-2726-96F6-96F9-A1ED9706C7D2}"/>
              </a:ext>
            </a:extLst>
          </p:cNvPr>
          <p:cNvSpPr/>
          <p:nvPr/>
        </p:nvSpPr>
        <p:spPr>
          <a:xfrm rot="17798078">
            <a:off x="9028812" y="5091517"/>
            <a:ext cx="851298" cy="248673"/>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53" name="Straight Arrow Connector 152">
            <a:extLst>
              <a:ext uri="{FF2B5EF4-FFF2-40B4-BE49-F238E27FC236}">
                <a16:creationId xmlns:a16="http://schemas.microsoft.com/office/drawing/2014/main" id="{DB582013-8C85-3BFC-0027-8C909A8F3FE4}"/>
              </a:ext>
            </a:extLst>
          </p:cNvPr>
          <p:cNvCxnSpPr>
            <a:cxnSpLocks/>
            <a:stCxn id="99" idx="2"/>
          </p:cNvCxnSpPr>
          <p:nvPr/>
        </p:nvCxnSpPr>
        <p:spPr>
          <a:xfrm>
            <a:off x="8862893" y="4672761"/>
            <a:ext cx="437948" cy="50384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F5B00FA-831A-60D9-35C3-16C6FE4A2696}"/>
              </a:ext>
            </a:extLst>
          </p:cNvPr>
          <p:cNvSpPr txBox="1"/>
          <p:nvPr/>
        </p:nvSpPr>
        <p:spPr>
          <a:xfrm>
            <a:off x="8965153" y="4664216"/>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sp>
        <p:nvSpPr>
          <p:cNvPr id="151" name="Arrow: Right 150">
            <a:extLst>
              <a:ext uri="{FF2B5EF4-FFF2-40B4-BE49-F238E27FC236}">
                <a16:creationId xmlns:a16="http://schemas.microsoft.com/office/drawing/2014/main" id="{4582896E-479B-B09A-132D-B33D96830CE6}"/>
              </a:ext>
            </a:extLst>
          </p:cNvPr>
          <p:cNvSpPr/>
          <p:nvPr/>
        </p:nvSpPr>
        <p:spPr>
          <a:xfrm rot="8169860">
            <a:off x="5036015" y="2105642"/>
            <a:ext cx="1844243" cy="5178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4AE529CB-C236-569F-335C-D84AE888FA4E}"/>
              </a:ext>
            </a:extLst>
          </p:cNvPr>
          <p:cNvSpPr txBox="1"/>
          <p:nvPr/>
        </p:nvSpPr>
        <p:spPr>
          <a:xfrm>
            <a:off x="329932" y="5660136"/>
            <a:ext cx="8345504" cy="830997"/>
          </a:xfrm>
          <a:prstGeom prst="rect">
            <a:avLst/>
          </a:prstGeom>
          <a:solidFill>
            <a:schemeClr val="bg1"/>
          </a:solidFill>
          <a:ln w="6350">
            <a:solidFill>
              <a:schemeClr val="tx1"/>
            </a:solidFill>
          </a:ln>
        </p:spPr>
        <p:txBody>
          <a:bodyPr wrap="square" rtlCol="0">
            <a:spAutoFit/>
          </a:bodyPr>
          <a:lstStyle>
            <a:defPPr>
              <a:defRPr lang="fr-FR"/>
            </a:defPPr>
            <a:lvl1pPr>
              <a:defRPr sz="1200" b="1"/>
            </a:lvl1pPr>
          </a:lstStyle>
          <a:p>
            <a:r>
              <a:rPr lang="en-US" dirty="0"/>
              <a:t>The next step after a monolith modularization is often to split the various hexagons into dedicated services/APIs.</a:t>
            </a:r>
            <a:br>
              <a:rPr lang="en-US" dirty="0"/>
            </a:br>
            <a:endParaRPr lang="en-US" dirty="0"/>
          </a:p>
          <a:p>
            <a:r>
              <a:rPr lang="en-US" dirty="0"/>
              <a:t>But beware of the Distributed Monolith pitfall occurring very often when the services/APIs aren’t aligned with (sub) domain concerns (see. Bounded Contexts from DDD).</a:t>
            </a:r>
          </a:p>
        </p:txBody>
      </p:sp>
      <p:sp>
        <p:nvSpPr>
          <p:cNvPr id="152" name="TextBox 151">
            <a:extLst>
              <a:ext uri="{FF2B5EF4-FFF2-40B4-BE49-F238E27FC236}">
                <a16:creationId xmlns:a16="http://schemas.microsoft.com/office/drawing/2014/main" id="{CDADB41B-238B-C670-9117-003CEF73E76F}"/>
              </a:ext>
            </a:extLst>
          </p:cNvPr>
          <p:cNvSpPr txBox="1"/>
          <p:nvPr/>
        </p:nvSpPr>
        <p:spPr>
          <a:xfrm>
            <a:off x="5801414" y="1009006"/>
            <a:ext cx="2973058"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fr-FR" dirty="0" err="1"/>
              <a:t>IProvideUpToDateAuditoriumSeatings</a:t>
            </a:r>
            <a:r>
              <a:rPr lang="fr-FR" dirty="0"/>
              <a:t> </a:t>
            </a:r>
            <a:br>
              <a:rPr lang="fr-FR" dirty="0"/>
            </a:br>
            <a:r>
              <a:rPr lang="fr-FR" dirty="0"/>
              <a:t>(driven port)</a:t>
            </a:r>
            <a:endParaRPr lang="en-US" dirty="0"/>
          </a:p>
        </p:txBody>
      </p:sp>
      <p:sp>
        <p:nvSpPr>
          <p:cNvPr id="5" name="Rectangle 4">
            <a:extLst>
              <a:ext uri="{FF2B5EF4-FFF2-40B4-BE49-F238E27FC236}">
                <a16:creationId xmlns:a16="http://schemas.microsoft.com/office/drawing/2014/main" id="{7DB2EDF3-5B9A-0E38-0536-13A8E4FE4051}"/>
              </a:ext>
            </a:extLst>
          </p:cNvPr>
          <p:cNvSpPr/>
          <p:nvPr/>
        </p:nvSpPr>
        <p:spPr>
          <a:xfrm>
            <a:off x="6415618" y="2838600"/>
            <a:ext cx="2878365" cy="2191587"/>
          </a:xfrm>
          <a:prstGeom prst="rect">
            <a:avLst/>
          </a:prstGeom>
          <a:solidFill>
            <a:srgbClr val="C00000">
              <a:alpha val="38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518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Hexagonal or </a:t>
            </a:r>
            <a:r>
              <a:rPr kumimoji="0" lang="en-GB" sz="4000" b="1" i="0" u="none" strike="noStrike" kern="1200" cap="all" spc="0" normalizeH="0" baseline="0" noProof="0" dirty="0">
                <a:ln>
                  <a:noFill/>
                </a:ln>
                <a:solidFill>
                  <a:srgbClr val="D1A2D0"/>
                </a:solidFill>
                <a:effectLst/>
                <a:uLnTx/>
                <a:uFillTx/>
                <a:latin typeface="Alte Haas Grotesk" charset="0"/>
                <a:ea typeface="Alte Haas Grotesk" charset="0"/>
                <a:cs typeface="Alte Haas Grotesk" charset="0"/>
              </a:rPr>
              <a:t>not hexagonal</a:t>
            </a:r>
            <a:r>
              <a:rPr kumimoji="0" lang="en-GB" sz="4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srgbClr val="D1A2D0"/>
                </a:solidFill>
                <a:effectLst/>
                <a:uLnTx/>
                <a:uFillTx/>
                <a:latin typeface="Alte Haas Grotesk" panose="02000503000000020004" pitchFamily="2" charset="0"/>
                <a:ea typeface="+mn-ea"/>
                <a:cs typeface="+mn-cs"/>
              </a:rPr>
              <a:t>-Yes-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rPr>
              <a:t>An Adapter can be an ACL </a:t>
            </a:r>
            <a:br>
              <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rPr>
            </a:br>
            <a:endPar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rPr>
              <a:t>I may not want my domain to be polluted by external models or upstream organizational changes</a:t>
            </a:r>
          </a:p>
        </p:txBody>
      </p:sp>
      <p:sp>
        <p:nvSpPr>
          <p:cNvPr id="10" name="TextBox 9">
            <a:extLst>
              <a:ext uri="{FF2B5EF4-FFF2-40B4-BE49-F238E27FC236}">
                <a16:creationId xmlns:a16="http://schemas.microsoft.com/office/drawing/2014/main" id="{59633391-C0D8-41E8-BC86-105488F8B35C}"/>
              </a:ext>
            </a:extLst>
          </p:cNvPr>
          <p:cNvSpPr txBox="1"/>
          <p:nvPr/>
        </p:nvSpPr>
        <p:spPr>
          <a:xfrm>
            <a:off x="7851428" y="4382395"/>
            <a:ext cx="3544709"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srgbClr val="D1A2D0"/>
                </a:solidFill>
                <a:effectLst/>
                <a:uLnTx/>
                <a:uFillTx/>
                <a:latin typeface="Alte Haas Grotesk" panose="02000503000000020004" pitchFamily="2" charset="0"/>
                <a:ea typeface="+mn-ea"/>
                <a:cs typeface="+mn-cs"/>
              </a:rPr>
              <a:t>-NO-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rPr>
              <a:t>I want to stick to Alistair original  motivations (i.e. technological)</a:t>
            </a:r>
            <a:br>
              <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rPr>
            </a:br>
            <a:br>
              <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rPr>
            </a:br>
            <a:r>
              <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sym typeface="Wingdings" panose="05000000000000000000" pitchFamily="2" charset="2"/>
              </a:rPr>
              <a:t></a:t>
            </a:r>
            <a:r>
              <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rPr>
              <a:t> port = only to swap technology</a:t>
            </a:r>
          </a:p>
        </p:txBody>
      </p:sp>
    </p:spTree>
    <p:extLst>
      <p:ext uri="{BB962C8B-B14F-4D97-AF65-F5344CB8AC3E}">
        <p14:creationId xmlns:p14="http://schemas.microsoft.com/office/powerpoint/2010/main" val="3348900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Hexagonal or </a:t>
            </a:r>
            <a:r>
              <a:rPr kumimoji="0" lang="en-GB" sz="4000" b="1" i="0" u="none" strike="noStrike" kern="1200" cap="all" spc="0" normalizeH="0" baseline="0" noProof="0" dirty="0">
                <a:ln>
                  <a:noFill/>
                </a:ln>
                <a:solidFill>
                  <a:srgbClr val="D1A2D0"/>
                </a:solidFill>
                <a:effectLst/>
                <a:uLnTx/>
                <a:uFillTx/>
                <a:latin typeface="Alte Haas Grotesk" charset="0"/>
                <a:ea typeface="Alte Haas Grotesk" charset="0"/>
                <a:cs typeface="Alte Haas Grotesk" charset="0"/>
              </a:rPr>
              <a:t>not hexagonal</a:t>
            </a:r>
            <a:r>
              <a:rPr kumimoji="0" lang="en-GB" sz="400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1" i="0" u="none" strike="noStrike" kern="1200" cap="all" spc="0" normalizeH="0" baseline="0" noProof="0" dirty="0">
              <a:ln>
                <a:noFill/>
              </a:ln>
              <a:solidFill>
                <a:prstClr val="white"/>
              </a:solidFill>
              <a:effectLst/>
              <a:uLnTx/>
              <a:uFillTx/>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8" cy="4038258"/>
            <a:chOff x="1868312" y="1180758"/>
            <a:chExt cx="9533465"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2"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all" spc="0" normalizeH="0" baseline="0" noProof="0" dirty="0">
                <a:ln>
                  <a:noFill/>
                </a:ln>
                <a:solidFill>
                  <a:srgbClr val="D1A2D0"/>
                </a:solidFill>
                <a:effectLst/>
                <a:uLnTx/>
                <a:uFillTx/>
                <a:latin typeface="Alte Haas Grotesk" panose="02000503000000020004" pitchFamily="2" charset="0"/>
                <a:ea typeface="+mn-ea"/>
                <a:cs typeface="+mn-cs"/>
              </a:rPr>
              <a:t>And Now?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Alte Haas Grotesk" panose="02000503000000020004" pitchFamily="2" charset="0"/>
                <a:ea typeface="+mn-ea"/>
                <a:cs typeface="+mn-cs"/>
              </a:rPr>
              <a:t>Note: an external API is often a former module extracted from a modular monolith</a:t>
            </a:r>
          </a:p>
        </p:txBody>
      </p:sp>
      <p:sp>
        <p:nvSpPr>
          <p:cNvPr id="7" name="Rectangle 6">
            <a:extLst>
              <a:ext uri="{FF2B5EF4-FFF2-40B4-BE49-F238E27FC236}">
                <a16:creationId xmlns:a16="http://schemas.microsoft.com/office/drawing/2014/main" id="{B686CD2D-B47A-901D-2914-6727942B4A35}"/>
              </a:ext>
            </a:extLst>
          </p:cNvPr>
          <p:cNvSpPr/>
          <p:nvPr/>
        </p:nvSpPr>
        <p:spPr>
          <a:xfrm>
            <a:off x="6093049" y="2908816"/>
            <a:ext cx="1290637" cy="2047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24227AB-5D46-9FD4-3AB6-2290EB61BADE}"/>
              </a:ext>
            </a:extLst>
          </p:cNvPr>
          <p:cNvGrpSpPr/>
          <p:nvPr/>
        </p:nvGrpSpPr>
        <p:grpSpPr>
          <a:xfrm>
            <a:off x="8345987" y="4655479"/>
            <a:ext cx="2532941" cy="1114425"/>
            <a:chOff x="8216369" y="4757687"/>
            <a:chExt cx="2532941" cy="1114425"/>
          </a:xfrm>
        </p:grpSpPr>
        <p:sp>
          <p:nvSpPr>
            <p:cNvPr id="11" name="Hexagon 10">
              <a:extLst>
                <a:ext uri="{FF2B5EF4-FFF2-40B4-BE49-F238E27FC236}">
                  <a16:creationId xmlns:a16="http://schemas.microsoft.com/office/drawing/2014/main" id="{B32EFC17-408E-DDB1-EAF1-5D6D0498867E}"/>
                </a:ext>
              </a:extLst>
            </p:cNvPr>
            <p:cNvSpPr/>
            <p:nvPr/>
          </p:nvSpPr>
          <p:spPr>
            <a:xfrm rot="16200000">
              <a:off x="8308305" y="4763482"/>
              <a:ext cx="951504" cy="1135376"/>
            </a:xfrm>
            <a:prstGeom prst="hexagon">
              <a:avLst/>
            </a:prstGeom>
            <a:solidFill>
              <a:srgbClr val="D1A2D0"/>
            </a:solidFill>
            <a:ln>
              <a:solidFill>
                <a:srgbClr val="94229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err="1">
                  <a:ln>
                    <a:noFill/>
                  </a:ln>
                  <a:solidFill>
                    <a:prstClr val="white"/>
                  </a:solidFill>
                  <a:effectLst/>
                  <a:uLnTx/>
                  <a:uFillTx/>
                  <a:latin typeface="Calibri" panose="020F0502020204030204"/>
                  <a:ea typeface="+mn-ea"/>
                  <a:cs typeface="+mn-cs"/>
                </a:rPr>
                <a:t>AuditoriumSeating</a:t>
              </a: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API</a:t>
              </a:r>
            </a:p>
          </p:txBody>
        </p:sp>
        <p:pic>
          <p:nvPicPr>
            <p:cNvPr id="17" name="Picture 16">
              <a:extLst>
                <a:ext uri="{FF2B5EF4-FFF2-40B4-BE49-F238E27FC236}">
                  <a16:creationId xmlns:a16="http://schemas.microsoft.com/office/drawing/2014/main" id="{57C447D5-EB48-FB2C-5185-50242E3CD969}"/>
                </a:ext>
              </a:extLst>
            </p:cNvPr>
            <p:cNvPicPr>
              <a:picLocks noChangeAspect="1"/>
            </p:cNvPicPr>
            <p:nvPr/>
          </p:nvPicPr>
          <p:blipFill rotWithShape="1">
            <a:blip r:embed="rId3">
              <a:extLst>
                <a:ext uri="{28A0092B-C50C-407E-A947-70E740481C1C}">
                  <a14:useLocalDpi xmlns:a14="http://schemas.microsoft.com/office/drawing/2010/main" val="0"/>
                </a:ext>
              </a:extLst>
            </a:blip>
            <a:srcRect l="78345" t="37170" b="35233"/>
            <a:stretch/>
          </p:blipFill>
          <p:spPr>
            <a:xfrm>
              <a:off x="9350115" y="4757687"/>
              <a:ext cx="1399195" cy="1114425"/>
            </a:xfrm>
            <a:prstGeom prst="rect">
              <a:avLst/>
            </a:prstGeom>
          </p:spPr>
        </p:pic>
      </p:grpSp>
      <p:cxnSp>
        <p:nvCxnSpPr>
          <p:cNvPr id="20" name="Straight Arrow Connector 19">
            <a:extLst>
              <a:ext uri="{FF2B5EF4-FFF2-40B4-BE49-F238E27FC236}">
                <a16:creationId xmlns:a16="http://schemas.microsoft.com/office/drawing/2014/main" id="{777B8BAF-7CAB-4B8C-0E50-0A413889E068}"/>
              </a:ext>
            </a:extLst>
          </p:cNvPr>
          <p:cNvCxnSpPr>
            <a:cxnSpLocks/>
          </p:cNvCxnSpPr>
          <p:nvPr/>
        </p:nvCxnSpPr>
        <p:spPr>
          <a:xfrm>
            <a:off x="6083731" y="3846909"/>
            <a:ext cx="2234251" cy="1327443"/>
          </a:xfrm>
          <a:prstGeom prst="straightConnector1">
            <a:avLst/>
          </a:prstGeom>
          <a:ln w="12700">
            <a:solidFill>
              <a:srgbClr val="00AEFE"/>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353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Hexagonal Architecture: one pattern, multiple facets?</a:t>
            </a:r>
          </a:p>
        </p:txBody>
      </p:sp>
      <p:sp>
        <p:nvSpPr>
          <p:cNvPr id="3" name="Content Placeholder 2">
            <a:extLst>
              <a:ext uri="{FF2B5EF4-FFF2-40B4-BE49-F238E27FC236}">
                <a16:creationId xmlns:a16="http://schemas.microsoft.com/office/drawing/2014/main" id="{E9C66A2F-28C4-07BB-AD2E-7140FA48EA35}"/>
              </a:ext>
            </a:extLst>
          </p:cNvPr>
          <p:cNvSpPr>
            <a:spLocks noGrp="1"/>
          </p:cNvSpPr>
          <p:nvPr>
            <p:ph idx="1"/>
          </p:nvPr>
        </p:nvSpPr>
        <p:spPr>
          <a:xfrm>
            <a:off x="1985034" y="1825625"/>
            <a:ext cx="9709608" cy="1996567"/>
          </a:xfrm>
          <a:solidFill>
            <a:schemeClr val="bg2">
              <a:alpha val="48000"/>
            </a:schemeClr>
          </a:solidFill>
          <a:ln>
            <a:noFill/>
          </a:ln>
        </p:spPr>
        <p:txBody>
          <a:bodyPr tIns="91440" bIns="0">
            <a:normAutofit fontScale="85000" lnSpcReduction="20000"/>
          </a:bodyPr>
          <a:lstStyle/>
          <a:p>
            <a:r>
              <a:rPr lang="en-US" b="1" i="1" dirty="0">
                <a:solidFill>
                  <a:srgbClr val="C00000"/>
                </a:solidFill>
                <a:effectLst/>
                <a:ea typeface="Times New Roman" panose="02020603050405020304" pitchFamily="18" charset="0"/>
              </a:rPr>
              <a:t>The technological facet:</a:t>
            </a:r>
            <a:r>
              <a:rPr lang="en-US" b="1" i="1" dirty="0">
                <a:effectLst/>
                <a:ea typeface="Times New Roman" panose="02020603050405020304" pitchFamily="18" charset="0"/>
              </a:rPr>
              <a:t> </a:t>
            </a:r>
            <a:r>
              <a:rPr lang="en-US" dirty="0">
                <a:effectLst/>
                <a:ea typeface="Times New Roman" panose="02020603050405020304" pitchFamily="18" charset="0"/>
              </a:rPr>
              <a:t>to easily switch one technology with another without breaking our core domain code (like plug-ins)</a:t>
            </a:r>
          </a:p>
          <a:p>
            <a:r>
              <a:rPr lang="en-US" b="1" i="1" dirty="0">
                <a:solidFill>
                  <a:srgbClr val="C00000"/>
                </a:solidFill>
                <a:effectLst/>
                <a:ea typeface="Times New Roman" panose="02020603050405020304" pitchFamily="18" charset="0"/>
              </a:rPr>
              <a:t>The testability facet:</a:t>
            </a:r>
            <a:r>
              <a:rPr lang="en-US" b="1" i="1" dirty="0">
                <a:effectLst/>
                <a:ea typeface="Times New Roman" panose="02020603050405020304" pitchFamily="18" charset="0"/>
              </a:rPr>
              <a:t> </a:t>
            </a:r>
            <a:r>
              <a:rPr lang="en-US" dirty="0">
                <a:effectLst/>
                <a:ea typeface="Times New Roman" panose="02020603050405020304" pitchFamily="18" charset="0"/>
              </a:rPr>
              <a:t>to easily </a:t>
            </a:r>
            <a:r>
              <a:rPr lang="en-US" dirty="0"/>
              <a:t>develop and test an application in isolation from its eventual run-time devices and databases</a:t>
            </a:r>
          </a:p>
          <a:p>
            <a:r>
              <a:rPr lang="en-US" b="1" i="1" dirty="0">
                <a:solidFill>
                  <a:srgbClr val="C00000"/>
                </a:solidFill>
                <a:ea typeface="Times New Roman" panose="02020603050405020304" pitchFamily="18" charset="0"/>
              </a:rPr>
              <a:t>The fast feedback facet:</a:t>
            </a:r>
            <a:r>
              <a:rPr lang="en-US" b="1" i="1" dirty="0">
                <a:ea typeface="Times New Roman" panose="02020603050405020304" pitchFamily="18" charset="0"/>
              </a:rPr>
              <a:t> </a:t>
            </a:r>
            <a:r>
              <a:rPr lang="en-US" dirty="0">
                <a:ea typeface="Times New Roman" panose="02020603050405020304" pitchFamily="18" charset="0"/>
              </a:rPr>
              <a:t>to have good time to market and fast feedbacks about what is really at stakes for our users</a:t>
            </a:r>
            <a:endParaRPr lang="en-US" dirty="0"/>
          </a:p>
        </p:txBody>
      </p:sp>
      <p:pic>
        <p:nvPicPr>
          <p:cNvPr id="5" name="Picture 4" descr="A picture containing person, person, standing, male&#10;&#10;Description automatically generated">
            <a:extLst>
              <a:ext uri="{FF2B5EF4-FFF2-40B4-BE49-F238E27FC236}">
                <a16:creationId xmlns:a16="http://schemas.microsoft.com/office/drawing/2014/main" id="{F3DE751F-C344-8D54-82A7-E99DF8141B97}"/>
              </a:ext>
            </a:extLst>
          </p:cNvPr>
          <p:cNvPicPr>
            <a:picLocks noChangeAspect="1"/>
          </p:cNvPicPr>
          <p:nvPr/>
        </p:nvPicPr>
        <p:blipFill rotWithShape="1">
          <a:blip r:embed="rId3">
            <a:extLst>
              <a:ext uri="{28A0092B-C50C-407E-A947-70E740481C1C}">
                <a14:useLocalDpi xmlns:a14="http://schemas.microsoft.com/office/drawing/2010/main" val="0"/>
              </a:ext>
            </a:extLst>
          </a:blip>
          <a:srcRect l="40101" r="17239" b="24426"/>
          <a:stretch/>
        </p:blipFill>
        <p:spPr>
          <a:xfrm>
            <a:off x="414544" y="1825625"/>
            <a:ext cx="1446424" cy="1996567"/>
          </a:xfrm>
          <a:prstGeom prst="rect">
            <a:avLst/>
          </a:prstGeom>
        </p:spPr>
      </p:pic>
      <p:pic>
        <p:nvPicPr>
          <p:cNvPr id="8" name="Picture 7" descr="Diagram&#10;&#10;Description automatically generated">
            <a:extLst>
              <a:ext uri="{FF2B5EF4-FFF2-40B4-BE49-F238E27FC236}">
                <a16:creationId xmlns:a16="http://schemas.microsoft.com/office/drawing/2014/main" id="{36BCD140-61B6-07DA-023B-B4739982E383}"/>
              </a:ext>
            </a:extLst>
          </p:cNvPr>
          <p:cNvPicPr>
            <a:picLocks noChangeAspect="1"/>
          </p:cNvPicPr>
          <p:nvPr/>
        </p:nvPicPr>
        <p:blipFill rotWithShape="1">
          <a:blip r:embed="rId4">
            <a:extLst>
              <a:ext uri="{28A0092B-C50C-407E-A947-70E740481C1C}">
                <a14:useLocalDpi xmlns:a14="http://schemas.microsoft.com/office/drawing/2010/main" val="0"/>
              </a:ext>
            </a:extLst>
          </a:blip>
          <a:srcRect l="5891" r="5889" b="7939"/>
          <a:stretch/>
        </p:blipFill>
        <p:spPr>
          <a:xfrm>
            <a:off x="414544" y="4424775"/>
            <a:ext cx="1446424" cy="2207673"/>
          </a:xfrm>
          <a:prstGeom prst="rect">
            <a:avLst/>
          </a:prstGeom>
        </p:spPr>
      </p:pic>
      <p:sp>
        <p:nvSpPr>
          <p:cNvPr id="9" name="Content Placeholder 2">
            <a:extLst>
              <a:ext uri="{FF2B5EF4-FFF2-40B4-BE49-F238E27FC236}">
                <a16:creationId xmlns:a16="http://schemas.microsoft.com/office/drawing/2014/main" id="{8DC5BEAB-D245-08BF-4CA9-671338EE36A1}"/>
              </a:ext>
            </a:extLst>
          </p:cNvPr>
          <p:cNvSpPr txBox="1">
            <a:spLocks/>
          </p:cNvSpPr>
          <p:nvPr/>
        </p:nvSpPr>
        <p:spPr>
          <a:xfrm>
            <a:off x="1985034" y="4414615"/>
            <a:ext cx="9709608" cy="2217833"/>
          </a:xfrm>
          <a:prstGeom prst="rect">
            <a:avLst/>
          </a:prstGeom>
          <a:solidFill>
            <a:schemeClr val="bg2">
              <a:alpha val="48000"/>
            </a:schemeClr>
          </a:solidFill>
          <a:ln>
            <a:noFill/>
          </a:ln>
        </p:spPr>
        <p:txBody>
          <a:bodyPr vert="horz" lIns="91440" tIns="91440" rIns="9144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i="1" dirty="0">
                <a:effectLst/>
                <a:ea typeface="Times New Roman" panose="02020603050405020304" pitchFamily="18" charset="0"/>
              </a:rPr>
              <a:t>The tactical DDD facet: </a:t>
            </a:r>
            <a:r>
              <a:rPr lang="en-US" sz="1800" dirty="0">
                <a:effectLst/>
                <a:ea typeface="Times New Roman" panose="02020603050405020304" pitchFamily="18" charset="0"/>
              </a:rPr>
              <a:t>to properly split and protect our domain code from the infrastructure one</a:t>
            </a:r>
          </a:p>
          <a:p>
            <a:r>
              <a:rPr lang="en-US" sz="1800" b="1" i="1" dirty="0">
                <a:ea typeface="Times New Roman" panose="02020603050405020304" pitchFamily="18" charset="0"/>
              </a:rPr>
              <a:t>The </a:t>
            </a:r>
            <a:r>
              <a:rPr lang="en-US" sz="1800" b="1" i="1" dirty="0">
                <a:effectLst/>
                <a:ea typeface="Times New Roman" panose="02020603050405020304" pitchFamily="18" charset="0"/>
              </a:rPr>
              <a:t>simplicity facet</a:t>
            </a:r>
            <a:r>
              <a:rPr lang="en-US" sz="1800" b="1" i="1" dirty="0">
                <a:ea typeface="Times New Roman" panose="02020603050405020304" pitchFamily="18" charset="0"/>
              </a:rPr>
              <a:t>: </a:t>
            </a:r>
            <a:r>
              <a:rPr lang="en-US" sz="1800" dirty="0">
                <a:ea typeface="Times New Roman" panose="02020603050405020304" pitchFamily="18" charset="0"/>
              </a:rPr>
              <a:t>to </a:t>
            </a:r>
            <a:r>
              <a:rPr lang="en-US" sz="1800" dirty="0">
                <a:effectLst/>
                <a:ea typeface="Times New Roman" panose="02020603050405020304" pitchFamily="18" charset="0"/>
              </a:rPr>
              <a:t>reduce layering and complexity of our architectures </a:t>
            </a:r>
          </a:p>
          <a:p>
            <a:r>
              <a:rPr lang="en-US" sz="1800" b="1" i="1" dirty="0">
                <a:effectLst/>
                <a:ea typeface="Times New Roman" panose="02020603050405020304" pitchFamily="18" charset="0"/>
              </a:rPr>
              <a:t>The late architectural decisions facet: </a:t>
            </a:r>
            <a:r>
              <a:rPr lang="en-US" sz="1800" dirty="0">
                <a:effectLst/>
                <a:ea typeface="Times New Roman" panose="02020603050405020304" pitchFamily="18" charset="0"/>
              </a:rPr>
              <a:t>to postpone architectural decisions at the right time</a:t>
            </a:r>
          </a:p>
          <a:p>
            <a:r>
              <a:rPr lang="en-US" sz="1800" b="1" i="1" dirty="0">
                <a:effectLst/>
                <a:ea typeface="Times New Roman" panose="02020603050405020304" pitchFamily="18" charset="0"/>
              </a:rPr>
              <a:t>The strategic DDD facet: </a:t>
            </a:r>
            <a:r>
              <a:rPr lang="en-US" sz="1800" dirty="0">
                <a:ea typeface="Times New Roman" panose="02020603050405020304" pitchFamily="18" charset="0"/>
              </a:rPr>
              <a:t>t</a:t>
            </a:r>
            <a:r>
              <a:rPr lang="en-US" sz="1800" dirty="0">
                <a:effectLst/>
                <a:ea typeface="Times New Roman" panose="02020603050405020304" pitchFamily="18" charset="0"/>
              </a:rPr>
              <a:t>o adapt not only technologies but also external models</a:t>
            </a:r>
          </a:p>
          <a:p>
            <a:r>
              <a:rPr lang="en-US" sz="1800" b="1" i="1" dirty="0"/>
              <a:t>The Refactoring hive facet:</a:t>
            </a:r>
            <a:r>
              <a:rPr lang="en-US" sz="1800" dirty="0"/>
              <a:t> to modularize a monolith splitting every Bounded Context into a hexagon</a:t>
            </a:r>
          </a:p>
        </p:txBody>
      </p:sp>
      <p:sp>
        <p:nvSpPr>
          <p:cNvPr id="10" name="TextBox 9">
            <a:extLst>
              <a:ext uri="{FF2B5EF4-FFF2-40B4-BE49-F238E27FC236}">
                <a16:creationId xmlns:a16="http://schemas.microsoft.com/office/drawing/2014/main" id="{A4653DE9-97F0-8018-41FF-42B4248D2821}"/>
              </a:ext>
            </a:extLst>
          </p:cNvPr>
          <p:cNvSpPr txBox="1"/>
          <p:nvPr/>
        </p:nvSpPr>
        <p:spPr>
          <a:xfrm>
            <a:off x="414544" y="4424775"/>
            <a:ext cx="1446424" cy="2207673"/>
          </a:xfrm>
          <a:prstGeom prst="rect">
            <a:avLst/>
          </a:prstGeom>
          <a:solidFill>
            <a:schemeClr val="bg1">
              <a:alpha val="72000"/>
            </a:schemeClr>
          </a:solidFill>
        </p:spPr>
        <p:txBody>
          <a:bodyPr wrap="square" rtlCol="0" anchor="ctr">
            <a:noAutofit/>
          </a:bodyPr>
          <a:lstStyle/>
          <a:p>
            <a:pPr algn="ctr"/>
            <a:r>
              <a:rPr lang="en-US" b="1" dirty="0">
                <a:solidFill>
                  <a:srgbClr val="C00000"/>
                </a:solidFill>
                <a:latin typeface="Alte Haas Grotesk" panose="02000503000000020004" pitchFamily="2" charset="0"/>
              </a:rPr>
              <a:t>Community</a:t>
            </a:r>
          </a:p>
        </p:txBody>
      </p:sp>
    </p:spTree>
    <p:extLst>
      <p:ext uri="{BB962C8B-B14F-4D97-AF65-F5344CB8AC3E}">
        <p14:creationId xmlns:p14="http://schemas.microsoft.com/office/powerpoint/2010/main" val="222285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A3AA3-BA17-7A71-77D0-A492F111D538}"/>
              </a:ext>
            </a:extLst>
          </p:cNvPr>
          <p:cNvSpPr>
            <a:spLocks noGrp="1"/>
          </p:cNvSpPr>
          <p:nvPr>
            <p:ph type="title"/>
          </p:nvPr>
        </p:nvSpPr>
        <p:spPr/>
        <p:txBody>
          <a:bodyPr/>
          <a:lstStyle/>
          <a:p>
            <a:r>
              <a:rPr lang="en-US" dirty="0"/>
              <a:t>So…</a:t>
            </a:r>
          </a:p>
        </p:txBody>
      </p:sp>
    </p:spTree>
    <p:extLst>
      <p:ext uri="{BB962C8B-B14F-4D97-AF65-F5344CB8AC3E}">
        <p14:creationId xmlns:p14="http://schemas.microsoft.com/office/powerpoint/2010/main" val="924371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18C770-F8F0-3261-2B51-8DD30BC1A558}"/>
              </a:ext>
            </a:extLst>
          </p:cNvPr>
          <p:cNvSpPr/>
          <p:nvPr/>
        </p:nvSpPr>
        <p:spPr>
          <a:xfrm>
            <a:off x="8315325" y="1365529"/>
            <a:ext cx="3544709" cy="4673321"/>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rgbClr val="C00000"/>
              </a:solidFill>
              <a:latin typeface="Alte Haas Grotesk" charset="0"/>
              <a:ea typeface="Alte Haas Grotesk" charset="0"/>
              <a:cs typeface="Alte Haas Grotesk" charset="0"/>
            </a:endParaRPr>
          </a:p>
          <a:p>
            <a:pPr algn="ctr"/>
            <a:r>
              <a:rPr lang="en-GB" sz="4000" b="1" cap="all" dirty="0">
                <a:solidFill>
                  <a:srgbClr val="C00000"/>
                </a:solidFill>
                <a:latin typeface="Alte Haas Grotesk" charset="0"/>
                <a:ea typeface="Alte Haas Grotesk" charset="0"/>
                <a:cs typeface="Alte Haas Grotesk" charset="0"/>
              </a:rPr>
              <a:t>Hexagonal or not hexagonal?</a:t>
            </a:r>
          </a:p>
          <a:p>
            <a:pPr algn="ctr"/>
            <a:endParaRPr lang="en-GB" sz="1050" b="1" cap="all" dirty="0">
              <a:solidFill>
                <a:srgbClr val="C00000"/>
              </a:solidFill>
              <a:latin typeface="Alte Haas Grotesk" charset="0"/>
              <a:ea typeface="Alte Haas Grotesk" charset="0"/>
              <a:cs typeface="Alte Haas Grotesk" charset="0"/>
            </a:endParaRPr>
          </a:p>
        </p:txBody>
      </p:sp>
      <p:pic>
        <p:nvPicPr>
          <p:cNvPr id="7" name="Picture 6">
            <a:extLst>
              <a:ext uri="{FF2B5EF4-FFF2-40B4-BE49-F238E27FC236}">
                <a16:creationId xmlns:a16="http://schemas.microsoft.com/office/drawing/2014/main" id="{72ADC997-8763-455D-86C7-1FC6221233F6}"/>
              </a:ext>
            </a:extLst>
          </p:cNvPr>
          <p:cNvPicPr>
            <a:picLocks noChangeAspect="1"/>
          </p:cNvPicPr>
          <p:nvPr/>
        </p:nvPicPr>
        <p:blipFill>
          <a:blip r:embed="rId3"/>
          <a:stretch>
            <a:fillRect/>
          </a:stretch>
        </p:blipFill>
        <p:spPr>
          <a:xfrm>
            <a:off x="1468951" y="1365529"/>
            <a:ext cx="6574456" cy="4674027"/>
          </a:xfrm>
          <a:prstGeom prst="rect">
            <a:avLst/>
          </a:prstGeom>
          <a:ln>
            <a:solidFill>
              <a:schemeClr val="tx1"/>
            </a:solidFill>
          </a:ln>
        </p:spPr>
      </p:pic>
      <p:sp>
        <p:nvSpPr>
          <p:cNvPr id="6" name="TextBox 5">
            <a:extLst>
              <a:ext uri="{FF2B5EF4-FFF2-40B4-BE49-F238E27FC236}">
                <a16:creationId xmlns:a16="http://schemas.microsoft.com/office/drawing/2014/main" id="{048A1789-2317-47B7-AFC7-53924BC4EB37}"/>
              </a:ext>
            </a:extLst>
          </p:cNvPr>
          <p:cNvSpPr txBox="1"/>
          <p:nvPr/>
        </p:nvSpPr>
        <p:spPr>
          <a:xfrm>
            <a:off x="8167516" y="1365529"/>
            <a:ext cx="3544709" cy="1384995"/>
          </a:xfrm>
          <a:prstGeom prst="rect">
            <a:avLst/>
          </a:prstGeom>
          <a:noFill/>
        </p:spPr>
        <p:txBody>
          <a:bodyPr wrap="square" rtlCol="0">
            <a:spAutoFit/>
          </a:bodyPr>
          <a:lstStyle/>
          <a:p>
            <a:pPr algn="ctr"/>
            <a:r>
              <a:rPr lang="en-GB" b="1" cap="all" dirty="0">
                <a:solidFill>
                  <a:schemeClr val="bg1"/>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ctr"/>
            <a:r>
              <a:rPr lang="en-GB" sz="1600" dirty="0">
                <a:solidFill>
                  <a:schemeClr val="bg1"/>
                </a:solidFill>
                <a:latin typeface="Alte Haas Grotesk" panose="02000503000000020004" pitchFamily="2" charset="0"/>
              </a:rPr>
              <a:t>It’s a multi-facets pattern!</a:t>
            </a:r>
          </a:p>
          <a:p>
            <a:pPr algn="just"/>
            <a:endParaRPr lang="en-GB" sz="1600" dirty="0">
              <a:solidFill>
                <a:schemeClr val="bg1"/>
              </a:solidFill>
              <a:latin typeface="Alte Haas Grotesk" panose="02000503000000020004" pitchFamily="2" charset="0"/>
            </a:endParaRPr>
          </a:p>
          <a:p>
            <a:pPr algn="just"/>
            <a:endParaRPr lang="en-GB" sz="1600" dirty="0">
              <a:solidFill>
                <a:schemeClr val="bg1"/>
              </a:solidFill>
              <a:latin typeface="Alte Haas Grotesk" panose="02000503000000020004" pitchFamily="2"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568272" y="2750524"/>
            <a:ext cx="2844796" cy="2985433"/>
          </a:xfrm>
          <a:prstGeom prst="rect">
            <a:avLst/>
          </a:prstGeom>
          <a:noFill/>
        </p:spPr>
        <p:txBody>
          <a:bodyPr wrap="square" rtlCol="0">
            <a:spAutoFit/>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chemeClr val="accent4"/>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chemeClr val="accent4"/>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chemeClr val="accent4"/>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chemeClr val="accent4"/>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chemeClr val="accent4"/>
                </a:solidFill>
                <a:latin typeface="Alte Haas Grotesk" panose="02000503000000020004" pitchFamily="2" charset="0"/>
              </a:rPr>
              <a:t>quick</a:t>
            </a:r>
            <a:r>
              <a:rPr lang="en-GB" sz="1600" dirty="0">
                <a:solidFill>
                  <a:srgbClr val="D1A2D0"/>
                </a:solidFill>
                <a:latin typeface="Alte Haas Grotesk" panose="02000503000000020004" pitchFamily="2" charset="0"/>
              </a:rPr>
              <a:t> </a:t>
            </a:r>
            <a:r>
              <a:rPr lang="en-GB" sz="1600" dirty="0">
                <a:solidFill>
                  <a:schemeClr val="accent4"/>
                </a:solidFill>
                <a:latin typeface="Alte Haas Grotesk" panose="02000503000000020004" pitchFamily="2" charset="0"/>
              </a:rPr>
              <a:t>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chemeClr val="accent4"/>
                </a:solidFill>
                <a:latin typeface="Alte Haas Grotesk" panose="02000503000000020004" pitchFamily="2" charset="0"/>
              </a:rPr>
              <a:t>late</a:t>
            </a:r>
            <a:r>
              <a:rPr lang="en-GB" sz="1600" dirty="0">
                <a:solidFill>
                  <a:srgbClr val="D1A2D0"/>
                </a:solidFill>
                <a:latin typeface="Alte Haas Grotesk" panose="02000503000000020004" pitchFamily="2" charset="0"/>
              </a:rPr>
              <a:t> </a:t>
            </a:r>
            <a:r>
              <a:rPr lang="en-GB" sz="1600" dirty="0">
                <a:solidFill>
                  <a:schemeClr val="accent4"/>
                </a:solidFill>
                <a:latin typeface="Alte Haas Grotesk" panose="02000503000000020004" pitchFamily="2" charset="0"/>
              </a:rPr>
              <a:t>architectural</a:t>
            </a:r>
            <a:r>
              <a:rPr lang="en-GB" sz="1600" dirty="0">
                <a:solidFill>
                  <a:srgbClr val="D1A2D0"/>
                </a:solidFill>
                <a:latin typeface="Alte Haas Grotesk" panose="02000503000000020004" pitchFamily="2" charset="0"/>
              </a:rPr>
              <a:t> </a:t>
            </a:r>
            <a:r>
              <a:rPr lang="en-GB" sz="1600" dirty="0">
                <a:solidFill>
                  <a:schemeClr val="accent4"/>
                </a:solidFill>
                <a:latin typeface="Alte Haas Grotesk" panose="02000503000000020004" pitchFamily="2" charset="0"/>
              </a:rPr>
              <a:t>decisions</a:t>
            </a:r>
            <a:r>
              <a:rPr lang="en-GB" sz="1600" dirty="0">
                <a:solidFill>
                  <a:srgbClr val="D1A2D0"/>
                </a:solidFill>
                <a:latin typeface="Alte Haas Grotesk" panose="02000503000000020004" pitchFamily="2" charset="0"/>
              </a:rPr>
              <a:t>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chemeClr val="accent4"/>
                </a:solidFill>
                <a:latin typeface="Alte Haas Grotesk" panose="02000503000000020004" pitchFamily="2" charset="0"/>
              </a:rPr>
              <a:t>strategic</a:t>
            </a:r>
            <a:r>
              <a:rPr lang="en-GB" sz="1600" dirty="0">
                <a:solidFill>
                  <a:srgbClr val="D1A2D0"/>
                </a:solidFill>
                <a:latin typeface="Alte Haas Grotesk" panose="02000503000000020004" pitchFamily="2" charset="0"/>
              </a:rPr>
              <a:t> </a:t>
            </a:r>
            <a:r>
              <a:rPr lang="en-GB" sz="1600" dirty="0">
                <a:solidFill>
                  <a:schemeClr val="accent4"/>
                </a:solidFill>
                <a:latin typeface="Alte Haas Grotesk" panose="02000503000000020004" pitchFamily="2" charset="0"/>
              </a:rPr>
              <a:t>DDD</a:t>
            </a:r>
            <a:r>
              <a:rPr lang="en-GB" sz="1600" dirty="0">
                <a:solidFill>
                  <a:schemeClr val="bg1"/>
                </a:solidFill>
                <a:latin typeface="Alte Haas Grotesk" panose="02000503000000020004" pitchFamily="2" charset="0"/>
              </a:rPr>
              <a:t> facet</a:t>
            </a:r>
          </a:p>
        </p:txBody>
      </p:sp>
    </p:spTree>
    <p:extLst>
      <p:ext uri="{BB962C8B-B14F-4D97-AF65-F5344CB8AC3E}">
        <p14:creationId xmlns:p14="http://schemas.microsoft.com/office/powerpoint/2010/main" val="3431794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rgbClr val="C00000"/>
              </a:solidFill>
              <a:latin typeface="Alte Haas Grotesk" charset="0"/>
              <a:ea typeface="Alte Haas Grotesk" charset="0"/>
              <a:cs typeface="Alte Haas Grotesk" charset="0"/>
            </a:endParaRPr>
          </a:p>
          <a:p>
            <a:pPr algn="ctr"/>
            <a:r>
              <a:rPr lang="en-GB" sz="4000" b="1" cap="all" dirty="0">
                <a:solidFill>
                  <a:srgbClr val="C00000"/>
                </a:solidFill>
                <a:latin typeface="Alte Haas Grotesk" charset="0"/>
                <a:ea typeface="Alte Haas Grotesk" charset="0"/>
                <a:cs typeface="Alte Haas Grotesk" charset="0"/>
              </a:rPr>
              <a:t>Hexagonal or not hexagonal?</a:t>
            </a:r>
          </a:p>
          <a:p>
            <a:pPr algn="ctr"/>
            <a:endParaRPr lang="en-GB" sz="1050" b="1" cap="all" dirty="0">
              <a:solidFill>
                <a:srgbClr val="C00000"/>
              </a:solidFill>
              <a:latin typeface="Alte Haas Grotesk" charset="0"/>
              <a:ea typeface="Alte Haas Grotesk" charset="0"/>
              <a:cs typeface="Alte Haas Grotesk" charset="0"/>
            </a:endParaRPr>
          </a:p>
        </p:txBody>
      </p:sp>
      <p:pic>
        <p:nvPicPr>
          <p:cNvPr id="3" name="Picture 2">
            <a:extLst>
              <a:ext uri="{FF2B5EF4-FFF2-40B4-BE49-F238E27FC236}">
                <a16:creationId xmlns:a16="http://schemas.microsoft.com/office/drawing/2014/main" id="{EEEA7FB7-2C1A-4A68-BE80-EC96E8C35E64}"/>
              </a:ext>
            </a:extLst>
          </p:cNvPr>
          <p:cNvPicPr>
            <a:picLocks noChangeAspect="1"/>
          </p:cNvPicPr>
          <p:nvPr/>
        </p:nvPicPr>
        <p:blipFill>
          <a:blip r:embed="rId3"/>
          <a:stretch>
            <a:fillRect/>
          </a:stretch>
        </p:blipFill>
        <p:spPr>
          <a:xfrm>
            <a:off x="3096883" y="1738063"/>
            <a:ext cx="5998234" cy="3957798"/>
          </a:xfrm>
          <a:prstGeom prst="rect">
            <a:avLst/>
          </a:prstGeom>
          <a:ln w="12700">
            <a:solidFill>
              <a:schemeClr val="tx1"/>
            </a:solidFill>
          </a:ln>
        </p:spPr>
      </p:pic>
    </p:spTree>
    <p:extLst>
      <p:ext uri="{BB962C8B-B14F-4D97-AF65-F5344CB8AC3E}">
        <p14:creationId xmlns:p14="http://schemas.microsoft.com/office/powerpoint/2010/main" val="1641117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64756" y="0"/>
            <a:ext cx="11862487" cy="1323439"/>
          </a:xfrm>
          <a:prstGeom prst="rect">
            <a:avLst/>
          </a:prstGeom>
          <a:noFill/>
        </p:spPr>
        <p:txBody>
          <a:bodyPr wrap="square" rtlCol="0">
            <a:spAutoFit/>
          </a:bodyPr>
          <a:lstStyle/>
          <a:p>
            <a:pPr algn="ctr"/>
            <a:endParaRPr lang="en-GB" sz="4000" b="1" cap="all" dirty="0">
              <a:solidFill>
                <a:srgbClr val="C00000"/>
              </a:solidFill>
              <a:latin typeface="Alte Haas Grotesk" charset="0"/>
              <a:ea typeface="Alte Haas Grotesk" charset="0"/>
              <a:cs typeface="Alte Haas Grotesk" charset="0"/>
            </a:endParaRPr>
          </a:p>
          <a:p>
            <a:pPr algn="ctr"/>
            <a:r>
              <a:rPr lang="en-GB" sz="4000" b="1" cap="all" dirty="0">
                <a:solidFill>
                  <a:srgbClr val="C00000"/>
                </a:solidFill>
                <a:latin typeface="Alte Haas Grotesk" charset="0"/>
                <a:ea typeface="Alte Haas Grotesk" charset="0"/>
                <a:cs typeface="Alte Haas Grotesk" charset="0"/>
              </a:rPr>
              <a:t>And if we finally vote no…</a:t>
            </a:r>
            <a:endParaRPr lang="en-GB" sz="1050" b="1" cap="all" dirty="0">
              <a:solidFill>
                <a:srgbClr val="C00000"/>
              </a:solidFill>
              <a:latin typeface="Alte Haas Grotesk" charset="0"/>
              <a:ea typeface="Alte Haas Grotesk" charset="0"/>
              <a:cs typeface="Alte Haas Grotesk" charset="0"/>
            </a:endParaRPr>
          </a:p>
        </p:txBody>
      </p:sp>
      <p:sp>
        <p:nvSpPr>
          <p:cNvPr id="9" name="TextBox 8">
            <a:extLst>
              <a:ext uri="{FF2B5EF4-FFF2-40B4-BE49-F238E27FC236}">
                <a16:creationId xmlns:a16="http://schemas.microsoft.com/office/drawing/2014/main" id="{11738060-DD5E-4D89-8DF1-BFD38D86D48D}"/>
              </a:ext>
            </a:extLst>
          </p:cNvPr>
          <p:cNvSpPr txBox="1"/>
          <p:nvPr/>
        </p:nvSpPr>
        <p:spPr>
          <a:xfrm>
            <a:off x="2257778" y="2632045"/>
            <a:ext cx="7676441" cy="1754326"/>
          </a:xfrm>
          <a:prstGeom prst="rect">
            <a:avLst/>
          </a:prstGeom>
          <a:noFill/>
        </p:spPr>
        <p:txBody>
          <a:bodyPr wrap="square" rtlCol="0" anchor="ctr">
            <a:spAutoFit/>
          </a:bodyPr>
          <a:lstStyle/>
          <a:p>
            <a:pPr algn="ctr"/>
            <a:r>
              <a:rPr lang="en-GB" sz="3600" b="1" cap="all" dirty="0">
                <a:solidFill>
                  <a:srgbClr val="C00000"/>
                </a:solidFill>
                <a:latin typeface="Alte Haas Grotesk" panose="02000503000000020004" pitchFamily="2" charset="0"/>
              </a:rPr>
              <a:t>As a community, we will have to find new name(s) for all our usages</a:t>
            </a:r>
            <a:endParaRPr lang="en-GB" sz="3200" b="1" dirty="0">
              <a:solidFill>
                <a:srgbClr val="C00000"/>
              </a:solidFill>
              <a:latin typeface="Alte Haas Grotesk" panose="02000503000000020004" pitchFamily="2" charset="0"/>
            </a:endParaRPr>
          </a:p>
        </p:txBody>
      </p:sp>
    </p:spTree>
    <p:extLst>
      <p:ext uri="{BB962C8B-B14F-4D97-AF65-F5344CB8AC3E}">
        <p14:creationId xmlns:p14="http://schemas.microsoft.com/office/powerpoint/2010/main" val="2156180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A3AA3-BA17-7A71-77D0-A492F111D538}"/>
              </a:ext>
            </a:extLst>
          </p:cNvPr>
          <p:cNvSpPr>
            <a:spLocks noGrp="1"/>
          </p:cNvSpPr>
          <p:nvPr>
            <p:ph type="title"/>
          </p:nvPr>
        </p:nvSpPr>
        <p:spPr>
          <a:xfrm>
            <a:off x="831850" y="1709739"/>
            <a:ext cx="10515600" cy="2271712"/>
          </a:xfrm>
        </p:spPr>
        <p:txBody>
          <a:bodyPr/>
          <a:lstStyle/>
          <a:p>
            <a:pPr algn="ctr"/>
            <a:r>
              <a:rPr lang="fr-FR" dirty="0" err="1"/>
              <a:t>Thank</a:t>
            </a:r>
            <a:r>
              <a:rPr lang="fr-FR" dirty="0"/>
              <a:t> </a:t>
            </a:r>
            <a:r>
              <a:rPr lang="fr-FR" dirty="0" err="1"/>
              <a:t>you</a:t>
            </a:r>
            <a:r>
              <a:rPr lang="fr-FR" dirty="0"/>
              <a:t>!</a:t>
            </a:r>
            <a:endParaRPr lang="en-US" dirty="0"/>
          </a:p>
        </p:txBody>
      </p:sp>
      <p:sp>
        <p:nvSpPr>
          <p:cNvPr id="2" name="Title 3">
            <a:extLst>
              <a:ext uri="{FF2B5EF4-FFF2-40B4-BE49-F238E27FC236}">
                <a16:creationId xmlns:a16="http://schemas.microsoft.com/office/drawing/2014/main" id="{8610DB11-7BE6-49C9-1906-17F9C5C87AEF}"/>
              </a:ext>
            </a:extLst>
          </p:cNvPr>
          <p:cNvSpPr txBox="1">
            <a:spLocks/>
          </p:cNvSpPr>
          <p:nvPr/>
        </p:nvSpPr>
        <p:spPr>
          <a:xfrm>
            <a:off x="831850" y="3800474"/>
            <a:ext cx="10515600" cy="12739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cap="all" baseline="0">
                <a:solidFill>
                  <a:srgbClr val="C00000"/>
                </a:solidFill>
                <a:latin typeface="Alte Haas Grotesk" panose="02000503000000020004" pitchFamily="2" charset="0"/>
                <a:ea typeface="+mj-ea"/>
                <a:cs typeface="+mj-cs"/>
              </a:defRPr>
            </a:lvl1pPr>
          </a:lstStyle>
          <a:p>
            <a:pPr algn="ctr"/>
            <a:r>
              <a:rPr lang="fr-FR" sz="3200" dirty="0"/>
              <a:t>Questions?</a:t>
            </a:r>
            <a:endParaRPr lang="en-US" dirty="0"/>
          </a:p>
        </p:txBody>
      </p:sp>
    </p:spTree>
    <p:extLst>
      <p:ext uri="{BB962C8B-B14F-4D97-AF65-F5344CB8AC3E}">
        <p14:creationId xmlns:p14="http://schemas.microsoft.com/office/powerpoint/2010/main" val="276915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Hexagonal Architecture: </a:t>
            </a:r>
            <a:br>
              <a:rPr lang="en-US" sz="3600" b="1" cap="all" dirty="0">
                <a:solidFill>
                  <a:srgbClr val="C00000"/>
                </a:solidFill>
                <a:latin typeface="Alte Haas Grotesk" panose="02000503000000020004" pitchFamily="2" charset="0"/>
              </a:rPr>
            </a:br>
            <a:r>
              <a:rPr lang="en-US" sz="3600" b="1" cap="all" dirty="0">
                <a:solidFill>
                  <a:srgbClr val="C00000"/>
                </a:solidFill>
                <a:latin typeface="Alte Haas Grotesk" panose="02000503000000020004" pitchFamily="2" charset="0"/>
              </a:rPr>
              <a:t>one pattern to…</a:t>
            </a:r>
          </a:p>
        </p:txBody>
      </p:sp>
      <p:grpSp>
        <p:nvGrpSpPr>
          <p:cNvPr id="6" name="Group 5">
            <a:extLst>
              <a:ext uri="{FF2B5EF4-FFF2-40B4-BE49-F238E27FC236}">
                <a16:creationId xmlns:a16="http://schemas.microsoft.com/office/drawing/2014/main" id="{0CF7EEAF-7BBA-45B8-51AA-4E57A48D0E0C}"/>
              </a:ext>
            </a:extLst>
          </p:cNvPr>
          <p:cNvGrpSpPr/>
          <p:nvPr/>
        </p:nvGrpSpPr>
        <p:grpSpPr>
          <a:xfrm>
            <a:off x="272124" y="1825625"/>
            <a:ext cx="1731264" cy="2827564"/>
            <a:chOff x="272124" y="1825625"/>
            <a:chExt cx="1731264" cy="2827564"/>
          </a:xfrm>
        </p:grpSpPr>
        <p:pic>
          <p:nvPicPr>
            <p:cNvPr id="5" name="Picture 4" descr="A picture containing person, person, standing, male&#10;&#10;Description automatically generated">
              <a:extLst>
                <a:ext uri="{FF2B5EF4-FFF2-40B4-BE49-F238E27FC236}">
                  <a16:creationId xmlns:a16="http://schemas.microsoft.com/office/drawing/2014/main" id="{F3DE751F-C344-8D54-82A7-E99DF8141B97}"/>
                </a:ext>
              </a:extLst>
            </p:cNvPr>
            <p:cNvPicPr>
              <a:picLocks noChangeAspect="1"/>
            </p:cNvPicPr>
            <p:nvPr/>
          </p:nvPicPr>
          <p:blipFill rotWithShape="1">
            <a:blip r:embed="rId3">
              <a:extLst>
                <a:ext uri="{28A0092B-C50C-407E-A947-70E740481C1C}">
                  <a14:useLocalDpi xmlns:a14="http://schemas.microsoft.com/office/drawing/2010/main" val="0"/>
                </a:ext>
              </a:extLst>
            </a:blip>
            <a:srcRect l="40101" r="17239" b="24426"/>
            <a:stretch/>
          </p:blipFill>
          <p:spPr>
            <a:xfrm>
              <a:off x="414544" y="1825625"/>
              <a:ext cx="1446424" cy="1996567"/>
            </a:xfrm>
            <a:prstGeom prst="rect">
              <a:avLst/>
            </a:prstGeom>
          </p:spPr>
        </p:pic>
        <p:sp>
          <p:nvSpPr>
            <p:cNvPr id="4" name="TextBox 3">
              <a:extLst>
                <a:ext uri="{FF2B5EF4-FFF2-40B4-BE49-F238E27FC236}">
                  <a16:creationId xmlns:a16="http://schemas.microsoft.com/office/drawing/2014/main" id="{DCAF773B-D565-A9D9-E503-E066F958C85B}"/>
                </a:ext>
              </a:extLst>
            </p:cNvPr>
            <p:cNvSpPr txBox="1"/>
            <p:nvPr/>
          </p:nvSpPr>
          <p:spPr>
            <a:xfrm>
              <a:off x="272124" y="3822192"/>
              <a:ext cx="1731264" cy="830997"/>
            </a:xfrm>
            <a:prstGeom prst="rect">
              <a:avLst/>
            </a:prstGeom>
            <a:noFill/>
          </p:spPr>
          <p:txBody>
            <a:bodyPr wrap="square" rtlCol="0">
              <a:spAutoFit/>
            </a:bodyPr>
            <a:lstStyle/>
            <a:p>
              <a:pPr algn="ctr"/>
              <a:r>
                <a:rPr lang="en-US" sz="2400" b="1" dirty="0">
                  <a:latin typeface="Alte Haas Grotesk" panose="02000503000000020004" pitchFamily="2" charset="0"/>
                </a:rPr>
                <a:t>Alistair Cockburn</a:t>
              </a:r>
            </a:p>
          </p:txBody>
        </p:sp>
      </p:grpSp>
      <p:grpSp>
        <p:nvGrpSpPr>
          <p:cNvPr id="24" name="Group 23">
            <a:extLst>
              <a:ext uri="{FF2B5EF4-FFF2-40B4-BE49-F238E27FC236}">
                <a16:creationId xmlns:a16="http://schemas.microsoft.com/office/drawing/2014/main" id="{00302241-CEBA-E1AA-9C5F-8CE292BB0BEA}"/>
              </a:ext>
            </a:extLst>
          </p:cNvPr>
          <p:cNvGrpSpPr/>
          <p:nvPr/>
        </p:nvGrpSpPr>
        <p:grpSpPr>
          <a:xfrm>
            <a:off x="2116748" y="3631223"/>
            <a:ext cx="9660708" cy="1873425"/>
            <a:chOff x="2116748" y="3631223"/>
            <a:chExt cx="9660708" cy="1873425"/>
          </a:xfrm>
        </p:grpSpPr>
        <p:pic>
          <p:nvPicPr>
            <p:cNvPr id="9" name="Picture 8">
              <a:extLst>
                <a:ext uri="{FF2B5EF4-FFF2-40B4-BE49-F238E27FC236}">
                  <a16:creationId xmlns:a16="http://schemas.microsoft.com/office/drawing/2014/main" id="{11CE8136-4E43-DD64-32DF-B75EC688313A}"/>
                </a:ext>
              </a:extLst>
            </p:cNvPr>
            <p:cNvPicPr>
              <a:picLocks noChangeAspect="1"/>
            </p:cNvPicPr>
            <p:nvPr/>
          </p:nvPicPr>
          <p:blipFill rotWithShape="1">
            <a:blip r:embed="rId4"/>
            <a:srcRect l="8535" t="61721" r="74114" b="16491"/>
            <a:stretch/>
          </p:blipFill>
          <p:spPr>
            <a:xfrm>
              <a:off x="2450123" y="3682722"/>
              <a:ext cx="781358" cy="757603"/>
            </a:xfrm>
            <a:prstGeom prst="rect">
              <a:avLst/>
            </a:prstGeom>
            <a:ln>
              <a:solidFill>
                <a:schemeClr val="tx1"/>
              </a:solidFill>
            </a:ln>
          </p:spPr>
        </p:pic>
        <p:pic>
          <p:nvPicPr>
            <p:cNvPr id="15" name="Picture 14">
              <a:extLst>
                <a:ext uri="{FF2B5EF4-FFF2-40B4-BE49-F238E27FC236}">
                  <a16:creationId xmlns:a16="http://schemas.microsoft.com/office/drawing/2014/main" id="{1C4B58D1-63E0-2825-8E83-CBBDC9D96D4A}"/>
                </a:ext>
              </a:extLst>
            </p:cNvPr>
            <p:cNvPicPr>
              <a:picLocks noChangeAspect="1"/>
            </p:cNvPicPr>
            <p:nvPr/>
          </p:nvPicPr>
          <p:blipFill rotWithShape="1">
            <a:blip r:embed="rId5"/>
            <a:srcRect t="24269"/>
            <a:stretch/>
          </p:blipFill>
          <p:spPr>
            <a:xfrm>
              <a:off x="3607064" y="3631223"/>
              <a:ext cx="8170392" cy="1873425"/>
            </a:xfrm>
            <a:prstGeom prst="rect">
              <a:avLst/>
            </a:prstGeom>
            <a:ln>
              <a:solidFill>
                <a:schemeClr val="tx1"/>
              </a:solidFill>
            </a:ln>
          </p:spPr>
        </p:pic>
        <p:pic>
          <p:nvPicPr>
            <p:cNvPr id="11" name="Picture 10">
              <a:extLst>
                <a:ext uri="{FF2B5EF4-FFF2-40B4-BE49-F238E27FC236}">
                  <a16:creationId xmlns:a16="http://schemas.microsoft.com/office/drawing/2014/main" id="{3330CE79-E2EA-D91F-8D0D-E7E22085CA43}"/>
                </a:ext>
              </a:extLst>
            </p:cNvPr>
            <p:cNvPicPr>
              <a:picLocks noChangeAspect="1"/>
            </p:cNvPicPr>
            <p:nvPr/>
          </p:nvPicPr>
          <p:blipFill rotWithShape="1">
            <a:blip r:embed="rId6"/>
            <a:srcRect l="8043" t="78728" r="65902"/>
            <a:stretch/>
          </p:blipFill>
          <p:spPr>
            <a:xfrm>
              <a:off x="2116748" y="4657651"/>
              <a:ext cx="1307909" cy="844624"/>
            </a:xfrm>
            <a:prstGeom prst="rect">
              <a:avLst/>
            </a:prstGeom>
            <a:ln>
              <a:solidFill>
                <a:schemeClr val="tx1"/>
              </a:solidFill>
            </a:ln>
          </p:spPr>
        </p:pic>
      </p:grpSp>
      <p:pic>
        <p:nvPicPr>
          <p:cNvPr id="17" name="Picture 16">
            <a:extLst>
              <a:ext uri="{FF2B5EF4-FFF2-40B4-BE49-F238E27FC236}">
                <a16:creationId xmlns:a16="http://schemas.microsoft.com/office/drawing/2014/main" id="{68F452BA-15DB-76E0-0167-01750B13B250}"/>
              </a:ext>
            </a:extLst>
          </p:cNvPr>
          <p:cNvPicPr>
            <a:picLocks noChangeAspect="1"/>
          </p:cNvPicPr>
          <p:nvPr/>
        </p:nvPicPr>
        <p:blipFill rotWithShape="1">
          <a:blip r:embed="rId7"/>
          <a:srcRect t="4406"/>
          <a:stretch/>
        </p:blipFill>
        <p:spPr>
          <a:xfrm>
            <a:off x="2116748" y="1825625"/>
            <a:ext cx="8760802" cy="1722160"/>
          </a:xfrm>
          <a:prstGeom prst="rect">
            <a:avLst/>
          </a:prstGeom>
          <a:ln>
            <a:solidFill>
              <a:schemeClr val="tx1"/>
            </a:solidFill>
          </a:ln>
        </p:spPr>
      </p:pic>
      <p:grpSp>
        <p:nvGrpSpPr>
          <p:cNvPr id="23" name="Group 22">
            <a:extLst>
              <a:ext uri="{FF2B5EF4-FFF2-40B4-BE49-F238E27FC236}">
                <a16:creationId xmlns:a16="http://schemas.microsoft.com/office/drawing/2014/main" id="{CCDCDDD0-FC86-65BF-20DC-742DDA41BFE5}"/>
              </a:ext>
            </a:extLst>
          </p:cNvPr>
          <p:cNvGrpSpPr/>
          <p:nvPr/>
        </p:nvGrpSpPr>
        <p:grpSpPr>
          <a:xfrm>
            <a:off x="2116748" y="5570168"/>
            <a:ext cx="9106558" cy="887233"/>
            <a:chOff x="2116748" y="5655893"/>
            <a:chExt cx="9106558" cy="887233"/>
          </a:xfrm>
        </p:grpSpPr>
        <p:pic>
          <p:nvPicPr>
            <p:cNvPr id="21" name="Picture 20">
              <a:extLst>
                <a:ext uri="{FF2B5EF4-FFF2-40B4-BE49-F238E27FC236}">
                  <a16:creationId xmlns:a16="http://schemas.microsoft.com/office/drawing/2014/main" id="{88AAF8B0-C27D-8036-42FC-D40685DAE84C}"/>
                </a:ext>
              </a:extLst>
            </p:cNvPr>
            <p:cNvPicPr>
              <a:picLocks noChangeAspect="1"/>
            </p:cNvPicPr>
            <p:nvPr/>
          </p:nvPicPr>
          <p:blipFill>
            <a:blip r:embed="rId8"/>
            <a:stretch>
              <a:fillRect/>
            </a:stretch>
          </p:blipFill>
          <p:spPr>
            <a:xfrm>
              <a:off x="2116748" y="5655893"/>
              <a:ext cx="9106558" cy="887233"/>
            </a:xfrm>
            <a:prstGeom prst="rect">
              <a:avLst/>
            </a:prstGeom>
            <a:ln>
              <a:solidFill>
                <a:schemeClr val="tx1"/>
              </a:solidFill>
            </a:ln>
          </p:spPr>
        </p:pic>
        <p:sp>
          <p:nvSpPr>
            <p:cNvPr id="22" name="Rectangle 21">
              <a:extLst>
                <a:ext uri="{FF2B5EF4-FFF2-40B4-BE49-F238E27FC236}">
                  <a16:creationId xmlns:a16="http://schemas.microsoft.com/office/drawing/2014/main" id="{762DB3BA-2ABC-A936-EC20-7AED8E3928B1}"/>
                </a:ext>
              </a:extLst>
            </p:cNvPr>
            <p:cNvSpPr/>
            <p:nvPr/>
          </p:nvSpPr>
          <p:spPr>
            <a:xfrm>
              <a:off x="8848725" y="6099509"/>
              <a:ext cx="2171700" cy="393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172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EA4B-F5F3-A2E0-FF38-4AB9473803FD}"/>
              </a:ext>
            </a:extLst>
          </p:cNvPr>
          <p:cNvSpPr>
            <a:spLocks noGrp="1"/>
          </p:cNvSpPr>
          <p:nvPr>
            <p:ph type="title"/>
          </p:nvPr>
        </p:nvSpPr>
        <p:spPr/>
        <p:txBody>
          <a:bodyPr>
            <a:normAutofit/>
          </a:bodyPr>
          <a:lstStyle/>
          <a:p>
            <a:r>
              <a:rPr lang="en-US" sz="5400" b="1" cap="all" dirty="0">
                <a:solidFill>
                  <a:srgbClr val="C00000"/>
                </a:solidFill>
                <a:latin typeface="Alte Haas Grotesk" panose="02000503000000020004" pitchFamily="2" charset="0"/>
              </a:rPr>
              <a:t>Appendix</a:t>
            </a:r>
          </a:p>
        </p:txBody>
      </p:sp>
      <p:sp>
        <p:nvSpPr>
          <p:cNvPr id="3" name="Content Placeholder 2">
            <a:extLst>
              <a:ext uri="{FF2B5EF4-FFF2-40B4-BE49-F238E27FC236}">
                <a16:creationId xmlns:a16="http://schemas.microsoft.com/office/drawing/2014/main" id="{3CA2A61B-1125-A0E2-DA8B-F59E203791A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89185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C9519DF9-D88C-BC65-1891-341D0A8C0E31}"/>
              </a:ext>
            </a:extLst>
          </p:cNvPr>
          <p:cNvGrpSpPr/>
          <p:nvPr/>
        </p:nvGrpSpPr>
        <p:grpSpPr>
          <a:xfrm>
            <a:off x="9121287" y="1369800"/>
            <a:ext cx="2871182" cy="1890115"/>
            <a:chOff x="6434086" y="829444"/>
            <a:chExt cx="5424693" cy="3571108"/>
          </a:xfrm>
        </p:grpSpPr>
        <p:sp>
          <p:nvSpPr>
            <p:cNvPr id="110" name="Hexagon 109">
              <a:extLst>
                <a:ext uri="{FF2B5EF4-FFF2-40B4-BE49-F238E27FC236}">
                  <a16:creationId xmlns:a16="http://schemas.microsoft.com/office/drawing/2014/main" id="{C98829F0-1FFB-4B5F-D4E8-FE99C6D770CE}"/>
                </a:ext>
              </a:extLst>
            </p:cNvPr>
            <p:cNvSpPr/>
            <p:nvPr/>
          </p:nvSpPr>
          <p:spPr>
            <a:xfrm>
              <a:off x="6434086" y="829444"/>
              <a:ext cx="5174159"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6" y="1564081"/>
              <a:ext cx="3040380"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34650" y="1992915"/>
              <a:ext cx="171374" cy="419638"/>
              <a:chOff x="7672355" y="3137310"/>
              <a:chExt cx="171374" cy="41963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a:off x="7758043" y="3308684"/>
                <a:ext cx="2158" cy="248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672355" y="313731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35404" y="2432927"/>
              <a:ext cx="674337" cy="15540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09586" y="2412554"/>
              <a:ext cx="425818"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48842" y="2508917"/>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185585" y="3305766"/>
              <a:ext cx="1196509"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54258" y="3692575"/>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2"/>
            </p:cNvCxnSpPr>
            <p:nvPr/>
          </p:nvCxnSpPr>
          <p:spPr>
            <a:xfrm>
              <a:off x="11027223" y="3702932"/>
              <a:ext cx="327035" cy="34363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25" y="1200373"/>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999658" y="1770459"/>
            <a:ext cx="593398" cy="391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1124278" y="1714490"/>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461665"/>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Hexagonal “Micro” services</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5930235" y="4750835"/>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1"/>
          </p:cNvCxnSpPr>
          <p:nvPr/>
        </p:nvCxnSpPr>
        <p:spPr>
          <a:xfrm>
            <a:off x="5614408" y="4478666"/>
            <a:ext cx="568088" cy="272169"/>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a:t>
            </a:r>
            <a:r>
              <a:rPr lang="en-GB" b="1" cap="all" dirty="0" err="1">
                <a:solidFill>
                  <a:srgbClr val="C00000"/>
                </a:solidFill>
                <a:latin typeface="Alte Haas Grotesk" panose="02000503000000020004" pitchFamily="2" charset="0"/>
              </a:rPr>
              <a:t>SuggestionS</a:t>
            </a:r>
            <a:r>
              <a:rPr lang="en-GB" b="1" cap="all" dirty="0">
                <a:solidFill>
                  <a:srgbClr val="C00000"/>
                </a:solidFill>
                <a:latin typeface="Alte Haas Grotesk" panose="02000503000000020004" pitchFamily="2" charset="0"/>
              </a:rPr>
              <a:t> API</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69919" y="698400"/>
            <a:ext cx="3364147" cy="369332"/>
          </a:xfrm>
          <a:prstGeom prst="rect">
            <a:avLst/>
          </a:prstGeom>
          <a:noFill/>
        </p:spPr>
        <p:txBody>
          <a:bodyPr wrap="square" rtlCol="0">
            <a:spAutoFit/>
          </a:bodyPr>
          <a:lstStyle/>
          <a:p>
            <a:pPr algn="r"/>
            <a:r>
              <a:rPr lang="en-US" dirty="0"/>
              <a:t>@tpierrain (use case driven)</a:t>
            </a:r>
          </a:p>
        </p:txBody>
      </p:sp>
      <p:grpSp>
        <p:nvGrpSpPr>
          <p:cNvPr id="2" name="Group 1">
            <a:extLst>
              <a:ext uri="{FF2B5EF4-FFF2-40B4-BE49-F238E27FC236}">
                <a16:creationId xmlns:a16="http://schemas.microsoft.com/office/drawing/2014/main" id="{E3A0FE73-1B1E-E8FF-A0DA-90CF4B87BD6F}"/>
              </a:ext>
            </a:extLst>
          </p:cNvPr>
          <p:cNvGrpSpPr/>
          <p:nvPr/>
        </p:nvGrpSpPr>
        <p:grpSpPr>
          <a:xfrm>
            <a:off x="6513212" y="1976426"/>
            <a:ext cx="3309721" cy="3509125"/>
            <a:chOff x="6132212" y="1877366"/>
            <a:chExt cx="3309721" cy="3509125"/>
          </a:xfrm>
        </p:grpSpPr>
        <p:grpSp>
          <p:nvGrpSpPr>
            <p:cNvPr id="4" name="Group 3">
              <a:extLst>
                <a:ext uri="{FF2B5EF4-FFF2-40B4-BE49-F238E27FC236}">
                  <a16:creationId xmlns:a16="http://schemas.microsoft.com/office/drawing/2014/main" id="{A0AD7627-CA42-A16A-95A7-5420680D70BC}"/>
                </a:ext>
              </a:extLst>
            </p:cNvPr>
            <p:cNvGrpSpPr/>
            <p:nvPr/>
          </p:nvGrpSpPr>
          <p:grpSpPr>
            <a:xfrm>
              <a:off x="6132212" y="1877366"/>
              <a:ext cx="3309721" cy="3509125"/>
              <a:chOff x="6447797" y="-1116586"/>
              <a:chExt cx="6253255" cy="6629996"/>
            </a:xfrm>
          </p:grpSpPr>
          <p:sp>
            <p:nvSpPr>
              <p:cNvPr id="54" name="Hexagon 53">
                <a:extLst>
                  <a:ext uri="{FF2B5EF4-FFF2-40B4-BE49-F238E27FC236}">
                    <a16:creationId xmlns:a16="http://schemas.microsoft.com/office/drawing/2014/main" id="{9DD52ED7-5148-67C5-D885-4E2830223613}"/>
                  </a:ext>
                </a:extLst>
              </p:cNvPr>
              <p:cNvSpPr/>
              <p:nvPr/>
            </p:nvSpPr>
            <p:spPr>
              <a:xfrm>
                <a:off x="6447797" y="856867"/>
                <a:ext cx="5174160" cy="3562815"/>
              </a:xfrm>
              <a:prstGeom prst="hexagon">
                <a:avLst/>
              </a:prstGeom>
              <a:solidFill>
                <a:srgbClr val="C5E0B4"/>
              </a:solidFill>
              <a:ln w="476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Hexagon 54">
                <a:extLst>
                  <a:ext uri="{FF2B5EF4-FFF2-40B4-BE49-F238E27FC236}">
                    <a16:creationId xmlns:a16="http://schemas.microsoft.com/office/drawing/2014/main" id="{E1A94735-76EC-0EEC-1E7A-94F203EE3E8A}"/>
                  </a:ext>
                </a:extLst>
              </p:cNvPr>
              <p:cNvSpPr/>
              <p:nvPr/>
            </p:nvSpPr>
            <p:spPr>
              <a:xfrm>
                <a:off x="7500976" y="1564081"/>
                <a:ext cx="3040380" cy="2093540"/>
              </a:xfrm>
              <a:prstGeom prst="hexagon">
                <a:avLst/>
              </a:prstGeom>
              <a:solidFill>
                <a:schemeClr val="accent6">
                  <a:lumMod val="7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8" name="Group 57">
                <a:extLst>
                  <a:ext uri="{FF2B5EF4-FFF2-40B4-BE49-F238E27FC236}">
                    <a16:creationId xmlns:a16="http://schemas.microsoft.com/office/drawing/2014/main" id="{46FE6698-D1C7-EB99-A29D-01C15BFE6930}"/>
                  </a:ext>
                </a:extLst>
              </p:cNvPr>
              <p:cNvGrpSpPr/>
              <p:nvPr/>
            </p:nvGrpSpPr>
            <p:grpSpPr>
              <a:xfrm>
                <a:off x="7752025" y="2051349"/>
                <a:ext cx="171374" cy="381578"/>
                <a:chOff x="7689730" y="3195744"/>
                <a:chExt cx="171374" cy="381578"/>
              </a:xfrm>
            </p:grpSpPr>
            <p:cxnSp>
              <p:nvCxnSpPr>
                <p:cNvPr id="59" name="Straight Connector 58">
                  <a:extLst>
                    <a:ext uri="{FF2B5EF4-FFF2-40B4-BE49-F238E27FC236}">
                      <a16:creationId xmlns:a16="http://schemas.microsoft.com/office/drawing/2014/main" id="{346842CB-ECB5-4A41-CB6E-850668EB1AA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239EA92-866E-0A54-CA7C-B0B33D25230B}"/>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Rectangle: Rounded Corners 60">
                <a:extLst>
                  <a:ext uri="{FF2B5EF4-FFF2-40B4-BE49-F238E27FC236}">
                    <a16:creationId xmlns:a16="http://schemas.microsoft.com/office/drawing/2014/main" id="{A91F7BBF-76E0-0B42-A3AD-72D12FFFF00E}"/>
                  </a:ext>
                </a:extLst>
              </p:cNvPr>
              <p:cNvSpPr/>
              <p:nvPr/>
            </p:nvSpPr>
            <p:spPr>
              <a:xfrm>
                <a:off x="9299552" y="2347348"/>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Connector: Elbow 61">
                <a:extLst>
                  <a:ext uri="{FF2B5EF4-FFF2-40B4-BE49-F238E27FC236}">
                    <a16:creationId xmlns:a16="http://schemas.microsoft.com/office/drawing/2014/main" id="{F35028B4-E820-3AD3-679D-1FBB515019AD}"/>
                  </a:ext>
                </a:extLst>
              </p:cNvPr>
              <p:cNvCxnSpPr>
                <a:cxnSpLocks/>
                <a:stCxn id="75" idx="3"/>
                <a:endCxn id="68" idx="1"/>
              </p:cNvCxnSpPr>
              <p:nvPr/>
            </p:nvCxnSpPr>
            <p:spPr>
              <a:xfrm flipV="1">
                <a:off x="8055329" y="2432927"/>
                <a:ext cx="489905" cy="140495"/>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4DA6F4A-D250-0679-5659-97B30FF5D9B5}"/>
                  </a:ext>
                </a:extLst>
              </p:cNvPr>
              <p:cNvCxnSpPr>
                <a:cxnSpLocks/>
                <a:stCxn id="68" idx="3"/>
                <a:endCxn id="61" idx="0"/>
              </p:cNvCxnSpPr>
              <p:nvPr/>
            </p:nvCxnSpPr>
            <p:spPr>
              <a:xfrm flipV="1">
                <a:off x="8971051" y="2347348"/>
                <a:ext cx="541409" cy="85579"/>
              </a:xfrm>
              <a:prstGeom prst="bentConnector4">
                <a:avLst>
                  <a:gd name="adj1" fmla="val 49865"/>
                  <a:gd name="adj2" fmla="val 16334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DC875F-221F-60CA-BAAA-116AF524C906}"/>
                  </a:ext>
                </a:extLst>
              </p:cNvPr>
              <p:cNvSpPr/>
              <p:nvPr/>
            </p:nvSpPr>
            <p:spPr>
              <a:xfrm>
                <a:off x="8545235" y="2257145"/>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Diamond 68">
                <a:extLst>
                  <a:ext uri="{FF2B5EF4-FFF2-40B4-BE49-F238E27FC236}">
                    <a16:creationId xmlns:a16="http://schemas.microsoft.com/office/drawing/2014/main" id="{38959B09-D0ED-0133-3C32-6E7FE0C1DE99}"/>
                  </a:ext>
                </a:extLst>
              </p:cNvPr>
              <p:cNvSpPr/>
              <p:nvPr/>
            </p:nvSpPr>
            <p:spPr>
              <a:xfrm>
                <a:off x="8992014" y="234381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Rounded Corners 74">
                <a:extLst>
                  <a:ext uri="{FF2B5EF4-FFF2-40B4-BE49-F238E27FC236}">
                    <a16:creationId xmlns:a16="http://schemas.microsoft.com/office/drawing/2014/main" id="{0248DB1F-705C-5333-B937-E8B8427AF43B}"/>
                  </a:ext>
                </a:extLst>
              </p:cNvPr>
              <p:cNvSpPr/>
              <p:nvPr/>
            </p:nvSpPr>
            <p:spPr>
              <a:xfrm>
                <a:off x="7629511" y="2397639"/>
                <a:ext cx="425818"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iamond 76">
                <a:extLst>
                  <a:ext uri="{FF2B5EF4-FFF2-40B4-BE49-F238E27FC236}">
                    <a16:creationId xmlns:a16="http://schemas.microsoft.com/office/drawing/2014/main" id="{6F5E8D24-8A24-64CE-5518-2761583907EC}"/>
                  </a:ext>
                </a:extLst>
              </p:cNvPr>
              <p:cNvSpPr/>
              <p:nvPr/>
            </p:nvSpPr>
            <p:spPr>
              <a:xfrm>
                <a:off x="8058700" y="2486120"/>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ight Brace 77">
                <a:extLst>
                  <a:ext uri="{FF2B5EF4-FFF2-40B4-BE49-F238E27FC236}">
                    <a16:creationId xmlns:a16="http://schemas.microsoft.com/office/drawing/2014/main" id="{5526F385-4419-589B-87CB-309B2247E2DD}"/>
                  </a:ext>
                </a:extLst>
              </p:cNvPr>
              <p:cNvSpPr/>
              <p:nvPr/>
            </p:nvSpPr>
            <p:spPr>
              <a:xfrm rot="12414236">
                <a:off x="10428366" y="2672008"/>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81" name="Straight Arrow Connector 80">
                <a:extLst>
                  <a:ext uri="{FF2B5EF4-FFF2-40B4-BE49-F238E27FC236}">
                    <a16:creationId xmlns:a16="http://schemas.microsoft.com/office/drawing/2014/main" id="{372655C0-14CB-8966-42FE-167A0B45D45B}"/>
                  </a:ext>
                </a:extLst>
              </p:cNvPr>
              <p:cNvCxnSpPr>
                <a:cxnSpLocks/>
                <a:stCxn id="61" idx="3"/>
                <a:endCxn id="82" idx="1"/>
              </p:cNvCxnSpPr>
              <p:nvPr/>
            </p:nvCxnSpPr>
            <p:spPr>
              <a:xfrm>
                <a:off x="9725368" y="2523131"/>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FB5953B9-54B3-B547-8D14-8A7FE26D7C31}"/>
                  </a:ext>
                </a:extLst>
              </p:cNvPr>
              <p:cNvSpPr/>
              <p:nvPr/>
            </p:nvSpPr>
            <p:spPr>
              <a:xfrm>
                <a:off x="10335030" y="2558218"/>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027515E5-641D-244C-3F43-2B18AEC193E8}"/>
                  </a:ext>
                </a:extLst>
              </p:cNvPr>
              <p:cNvSpPr/>
              <p:nvPr/>
            </p:nvSpPr>
            <p:spPr>
              <a:xfrm rot="17820000">
                <a:off x="10645483" y="2615218"/>
                <a:ext cx="966988"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sp>
            <p:nvSpPr>
              <p:cNvPr id="87" name="Rectangle: Rounded Corners 86">
                <a:extLst>
                  <a:ext uri="{FF2B5EF4-FFF2-40B4-BE49-F238E27FC236}">
                    <a16:creationId xmlns:a16="http://schemas.microsoft.com/office/drawing/2014/main" id="{93063552-4216-984A-B7EB-C376D8B80F06}"/>
                  </a:ext>
                </a:extLst>
              </p:cNvPr>
              <p:cNvSpPr/>
              <p:nvPr/>
            </p:nvSpPr>
            <p:spPr>
              <a:xfrm>
                <a:off x="8193829" y="3000186"/>
                <a:ext cx="425816" cy="351565"/>
              </a:xfrm>
              <a:prstGeom prst="round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0" name="Straight Arrow Connector 89">
                <a:extLst>
                  <a:ext uri="{FF2B5EF4-FFF2-40B4-BE49-F238E27FC236}">
                    <a16:creationId xmlns:a16="http://schemas.microsoft.com/office/drawing/2014/main" id="{802E32F5-5DE5-AFCD-E40C-7A0751D592C4}"/>
                  </a:ext>
                </a:extLst>
              </p:cNvPr>
              <p:cNvCxnSpPr>
                <a:cxnSpLocks/>
                <a:stCxn id="75" idx="2"/>
                <a:endCxn id="87" idx="1"/>
              </p:cNvCxnSpPr>
              <p:nvPr/>
            </p:nvCxnSpPr>
            <p:spPr>
              <a:xfrm>
                <a:off x="7842420" y="2749204"/>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72E871A-5011-AE88-AEE3-79FCA3EE906D}"/>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seating Domain</a:t>
                </a:r>
              </a:p>
            </p:txBody>
          </p:sp>
          <p:sp>
            <p:nvSpPr>
              <p:cNvPr id="92" name="TextBox 91">
                <a:extLst>
                  <a:ext uri="{FF2B5EF4-FFF2-40B4-BE49-F238E27FC236}">
                    <a16:creationId xmlns:a16="http://schemas.microsoft.com/office/drawing/2014/main" id="{EC6B82CF-2338-4999-5916-6422740C2309}"/>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97" name="Right Brace 96">
                <a:extLst>
                  <a:ext uri="{FF2B5EF4-FFF2-40B4-BE49-F238E27FC236}">
                    <a16:creationId xmlns:a16="http://schemas.microsoft.com/office/drawing/2014/main" id="{CB6994B6-0811-5440-AEF9-9EFFA4C518AE}"/>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8" name="Oval 97">
                <a:extLst>
                  <a:ext uri="{FF2B5EF4-FFF2-40B4-BE49-F238E27FC236}">
                    <a16:creationId xmlns:a16="http://schemas.microsoft.com/office/drawing/2014/main" id="{7BF73818-E535-8698-FF9A-9D010DCB30F2}"/>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BA5B4300-7BC7-FD5A-7FEE-BCA41814D470}"/>
                  </a:ext>
                </a:extLst>
              </p:cNvPr>
              <p:cNvSpPr/>
              <p:nvPr/>
            </p:nvSpPr>
            <p:spPr>
              <a:xfrm rot="17820000">
                <a:off x="10180797" y="3580594"/>
                <a:ext cx="926021" cy="54631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web Adapter</a:t>
                </a:r>
                <a:endParaRPr lang="en-GB" sz="600" b="1" cap="all" dirty="0">
                  <a:solidFill>
                    <a:schemeClr val="tx1"/>
                  </a:solidFill>
                </a:endParaRPr>
              </a:p>
            </p:txBody>
          </p:sp>
          <p:cxnSp>
            <p:nvCxnSpPr>
              <p:cNvPr id="101" name="Straight Arrow Connector 100">
                <a:extLst>
                  <a:ext uri="{FF2B5EF4-FFF2-40B4-BE49-F238E27FC236}">
                    <a16:creationId xmlns:a16="http://schemas.microsoft.com/office/drawing/2014/main" id="{AB22FC2B-703A-9B0F-4D8A-789FABE0662A}"/>
                  </a:ext>
                </a:extLst>
              </p:cNvPr>
              <p:cNvCxnSpPr>
                <a:cxnSpLocks/>
                <a:stCxn id="87" idx="3"/>
                <a:endCxn id="157" idx="0"/>
              </p:cNvCxnSpPr>
              <p:nvPr/>
            </p:nvCxnSpPr>
            <p:spPr>
              <a:xfrm>
                <a:off x="8619644" y="3175969"/>
                <a:ext cx="911552" cy="2861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Flowchart: Magnetic Disk 104">
                <a:extLst>
                  <a:ext uri="{FF2B5EF4-FFF2-40B4-BE49-F238E27FC236}">
                    <a16:creationId xmlns:a16="http://schemas.microsoft.com/office/drawing/2014/main" id="{8D161307-1DEE-03B2-9CAB-88CE7816CC5A}"/>
                  </a:ext>
                </a:extLst>
              </p:cNvPr>
              <p:cNvSpPr/>
              <p:nvPr/>
            </p:nvSpPr>
            <p:spPr>
              <a:xfrm>
                <a:off x="10591451" y="4805433"/>
                <a:ext cx="504522" cy="707977"/>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06" name="Straight Arrow Connector 105">
                <a:extLst>
                  <a:ext uri="{FF2B5EF4-FFF2-40B4-BE49-F238E27FC236}">
                    <a16:creationId xmlns:a16="http://schemas.microsoft.com/office/drawing/2014/main" id="{1C9B2727-85A9-5D12-FFC7-BBD7E9F4CDB7}"/>
                  </a:ext>
                </a:extLst>
              </p:cNvPr>
              <p:cNvCxnSpPr>
                <a:cxnSpLocks/>
                <a:stCxn id="156" idx="2"/>
                <a:endCxn id="105" idx="2"/>
              </p:cNvCxnSpPr>
              <p:nvPr/>
            </p:nvCxnSpPr>
            <p:spPr>
              <a:xfrm>
                <a:off x="9312679" y="4363450"/>
                <a:ext cx="1278772" cy="79597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D62D67-5149-3436-1CC3-463C92665045}"/>
                  </a:ext>
                </a:extLst>
              </p:cNvPr>
              <p:cNvCxnSpPr>
                <a:cxnSpLocks/>
                <a:stCxn id="147" idx="2"/>
                <a:endCxn id="146" idx="1"/>
              </p:cNvCxnSpPr>
              <p:nvPr/>
            </p:nvCxnSpPr>
            <p:spPr>
              <a:xfrm>
                <a:off x="12427792" y="-1116586"/>
                <a:ext cx="273260" cy="42433"/>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672DC2E9-55DA-8084-9E7D-FCDC54DFA35D}"/>
                </a:ext>
              </a:extLst>
            </p:cNvPr>
            <p:cNvSpPr/>
            <p:nvPr/>
          </p:nvSpPr>
          <p:spPr>
            <a:xfrm>
              <a:off x="7351164" y="4488689"/>
              <a:ext cx="594743" cy="28915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cap="all" dirty="0">
                  <a:solidFill>
                    <a:schemeClr val="tx1"/>
                  </a:solidFill>
                </a:rPr>
                <a:t>Repo (adapter)</a:t>
              </a:r>
              <a:endParaRPr lang="en-GB" sz="600" b="1" cap="all" dirty="0">
                <a:solidFill>
                  <a:schemeClr val="tx1"/>
                </a:solidFill>
              </a:endParaRPr>
            </a:p>
          </p:txBody>
        </p:sp>
      </p:grpSp>
      <p:sp>
        <p:nvSpPr>
          <p:cNvPr id="157" name="Oval 156">
            <a:extLst>
              <a:ext uri="{FF2B5EF4-FFF2-40B4-BE49-F238E27FC236}">
                <a16:creationId xmlns:a16="http://schemas.microsoft.com/office/drawing/2014/main" id="{FE3FA1EB-E4A8-5024-249A-54445D541DD8}"/>
              </a:ext>
            </a:extLst>
          </p:cNvPr>
          <p:cNvSpPr/>
          <p:nvPr/>
        </p:nvSpPr>
        <p:spPr>
          <a:xfrm>
            <a:off x="7647162" y="4230502"/>
            <a:ext cx="90705" cy="907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Straight Arrow Connector 161">
            <a:extLst>
              <a:ext uri="{FF2B5EF4-FFF2-40B4-BE49-F238E27FC236}">
                <a16:creationId xmlns:a16="http://schemas.microsoft.com/office/drawing/2014/main" id="{C40ADE02-A855-B9AD-B51A-EC29453999ED}"/>
              </a:ext>
            </a:extLst>
          </p:cNvPr>
          <p:cNvCxnSpPr>
            <a:cxnSpLocks/>
            <a:stCxn id="61" idx="2"/>
            <a:endCxn id="98" idx="1"/>
          </p:cNvCxnSpPr>
          <p:nvPr/>
        </p:nvCxnSpPr>
        <p:spPr>
          <a:xfrm>
            <a:off x="8135277" y="3995894"/>
            <a:ext cx="232252" cy="35467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5D81625-ABA7-5E41-0B86-5C44C13CE09C}"/>
              </a:ext>
            </a:extLst>
          </p:cNvPr>
          <p:cNvCxnSpPr>
            <a:cxnSpLocks/>
            <a:stCxn id="157" idx="4"/>
            <a:endCxn id="156" idx="0"/>
          </p:cNvCxnSpPr>
          <p:nvPr/>
        </p:nvCxnSpPr>
        <p:spPr>
          <a:xfrm>
            <a:off x="7692515" y="4321207"/>
            <a:ext cx="337021" cy="266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D719F29D-6F85-7020-4225-D0621E2FF04F}"/>
              </a:ext>
            </a:extLst>
          </p:cNvPr>
          <p:cNvGrpSpPr/>
          <p:nvPr/>
        </p:nvGrpSpPr>
        <p:grpSpPr>
          <a:xfrm>
            <a:off x="9090456" y="4679547"/>
            <a:ext cx="2893627" cy="1933204"/>
            <a:chOff x="6434086" y="829444"/>
            <a:chExt cx="5467100" cy="3652518"/>
          </a:xfrm>
        </p:grpSpPr>
        <p:sp>
          <p:nvSpPr>
            <p:cNvPr id="171" name="Hexagon 170">
              <a:extLst>
                <a:ext uri="{FF2B5EF4-FFF2-40B4-BE49-F238E27FC236}">
                  <a16:creationId xmlns:a16="http://schemas.microsoft.com/office/drawing/2014/main" id="{3CA6504F-1E7B-6DEF-73CD-3E03203C337F}"/>
                </a:ext>
              </a:extLst>
            </p:cNvPr>
            <p:cNvSpPr/>
            <p:nvPr/>
          </p:nvSpPr>
          <p:spPr>
            <a:xfrm>
              <a:off x="6434086" y="829444"/>
              <a:ext cx="5174160"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flipV="1">
              <a:off x="8016899" y="2432927"/>
              <a:ext cx="692841" cy="152768"/>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709741" y="2257145"/>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8" y="1545013"/>
              <a:ext cx="2567017"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11547" y="3443045"/>
              <a:ext cx="1204694"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396665" y="3773985"/>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0957277" y="3840211"/>
              <a:ext cx="439387" cy="28776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150" idx="2"/>
            <a:endCxn id="193" idx="1"/>
          </p:cNvCxnSpPr>
          <p:nvPr/>
        </p:nvCxnSpPr>
        <p:spPr>
          <a:xfrm>
            <a:off x="9565603" y="5271593"/>
            <a:ext cx="217848" cy="104370"/>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web Adapter</a:t>
            </a:r>
            <a:endParaRPr lang="en-GB" sz="900" cap="all" dirty="0">
              <a:solidFill>
                <a:schemeClr val="tx1"/>
              </a:solidFill>
            </a:endParaRP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a:endCxn id="124" idx="0"/>
          </p:cNvCxnSpPr>
          <p:nvPr/>
        </p:nvCxnSpPr>
        <p:spPr>
          <a:xfrm flipV="1">
            <a:off x="6067078" y="3482077"/>
            <a:ext cx="686191" cy="9500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95CCA3AE-DC28-07AF-77A4-FC31B01A9800}"/>
              </a:ext>
            </a:extLst>
          </p:cNvPr>
          <p:cNvSpPr/>
          <p:nvPr/>
        </p:nvSpPr>
        <p:spPr>
          <a:xfrm rot="17798078">
            <a:off x="6441801" y="3393203"/>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25" name="Straight Arrow Connector 124">
            <a:extLst>
              <a:ext uri="{FF2B5EF4-FFF2-40B4-BE49-F238E27FC236}">
                <a16:creationId xmlns:a16="http://schemas.microsoft.com/office/drawing/2014/main" id="{BBF7BB88-7958-762B-C0DC-C41CC60B01F7}"/>
              </a:ext>
            </a:extLst>
          </p:cNvPr>
          <p:cNvCxnSpPr>
            <a:cxnSpLocks/>
            <a:stCxn id="124" idx="2"/>
            <a:endCxn id="60" idx="1"/>
          </p:cNvCxnSpPr>
          <p:nvPr/>
        </p:nvCxnSpPr>
        <p:spPr>
          <a:xfrm>
            <a:off x="7041263" y="3626511"/>
            <a:ext cx="175534" cy="39924"/>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B73EF0-935D-80FD-0DA6-10CCD5AA72D7}"/>
              </a:ext>
            </a:extLst>
          </p:cNvPr>
          <p:cNvSpPr txBox="1"/>
          <p:nvPr/>
        </p:nvSpPr>
        <p:spPr>
          <a:xfrm>
            <a:off x="6103191" y="3581579"/>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47" name="Rectangle 146">
            <a:extLst>
              <a:ext uri="{FF2B5EF4-FFF2-40B4-BE49-F238E27FC236}">
                <a16:creationId xmlns:a16="http://schemas.microsoft.com/office/drawing/2014/main" id="{86B6EB44-AA4A-653F-C0E5-F7D29686C9D9}"/>
              </a:ext>
            </a:extLst>
          </p:cNvPr>
          <p:cNvSpPr/>
          <p:nvPr/>
        </p:nvSpPr>
        <p:spPr>
          <a:xfrm rot="17798078">
            <a:off x="9078840" y="1743118"/>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48" name="Straight Arrow Connector 147">
            <a:extLst>
              <a:ext uri="{FF2B5EF4-FFF2-40B4-BE49-F238E27FC236}">
                <a16:creationId xmlns:a16="http://schemas.microsoft.com/office/drawing/2014/main" id="{BE973D3E-8B0B-E788-7857-276EC33A8C01}"/>
              </a:ext>
            </a:extLst>
          </p:cNvPr>
          <p:cNvCxnSpPr>
            <a:cxnSpLocks/>
            <a:stCxn id="83" idx="3"/>
            <a:endCxn id="147" idx="1"/>
          </p:cNvCxnSpPr>
          <p:nvPr/>
        </p:nvCxnSpPr>
        <p:spPr>
          <a:xfrm flipV="1">
            <a:off x="9107044" y="2311342"/>
            <a:ext cx="223076" cy="155681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A6FC44D8-6325-6FBA-6DB6-177609B48ED5}"/>
              </a:ext>
            </a:extLst>
          </p:cNvPr>
          <p:cNvSpPr txBox="1"/>
          <p:nvPr/>
        </p:nvSpPr>
        <p:spPr>
          <a:xfrm>
            <a:off x="9142249" y="3337653"/>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50" name="Rectangle 149">
            <a:extLst>
              <a:ext uri="{FF2B5EF4-FFF2-40B4-BE49-F238E27FC236}">
                <a16:creationId xmlns:a16="http://schemas.microsoft.com/office/drawing/2014/main" id="{129B36FF-2726-96F6-96F9-A1ED9706C7D2}"/>
              </a:ext>
            </a:extLst>
          </p:cNvPr>
          <p:cNvSpPr/>
          <p:nvPr/>
        </p:nvSpPr>
        <p:spPr>
          <a:xfrm rot="17798078">
            <a:off x="9028812" y="5091517"/>
            <a:ext cx="851298" cy="248673"/>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53" name="Straight Arrow Connector 152">
            <a:extLst>
              <a:ext uri="{FF2B5EF4-FFF2-40B4-BE49-F238E27FC236}">
                <a16:creationId xmlns:a16="http://schemas.microsoft.com/office/drawing/2014/main" id="{DB582013-8C85-3BFC-0027-8C909A8F3FE4}"/>
              </a:ext>
            </a:extLst>
          </p:cNvPr>
          <p:cNvCxnSpPr>
            <a:cxnSpLocks/>
            <a:stCxn id="99" idx="2"/>
          </p:cNvCxnSpPr>
          <p:nvPr/>
        </p:nvCxnSpPr>
        <p:spPr>
          <a:xfrm>
            <a:off x="8862893" y="4672761"/>
            <a:ext cx="437948" cy="50384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F5B00FA-831A-60D9-35C3-16C6FE4A2696}"/>
              </a:ext>
            </a:extLst>
          </p:cNvPr>
          <p:cNvSpPr txBox="1"/>
          <p:nvPr/>
        </p:nvSpPr>
        <p:spPr>
          <a:xfrm>
            <a:off x="8965153" y="4664216"/>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sp>
        <p:nvSpPr>
          <p:cNvPr id="133" name="TextBox 132">
            <a:extLst>
              <a:ext uri="{FF2B5EF4-FFF2-40B4-BE49-F238E27FC236}">
                <a16:creationId xmlns:a16="http://schemas.microsoft.com/office/drawing/2014/main" id="{FB482CC4-CBD2-C49E-1A2E-9CC035DB84E7}"/>
              </a:ext>
            </a:extLst>
          </p:cNvPr>
          <p:cNvSpPr txBox="1"/>
          <p:nvPr/>
        </p:nvSpPr>
        <p:spPr>
          <a:xfrm>
            <a:off x="6877463" y="5100557"/>
            <a:ext cx="1702341" cy="1384995"/>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en-US" sz="1200" dirty="0"/>
              <a:t>Provides </a:t>
            </a:r>
            <a:r>
              <a:rPr lang="en-US" sz="1200" dirty="0" err="1"/>
              <a:t>AuditoriumSeatings</a:t>
            </a:r>
            <a:r>
              <a:rPr lang="en-US" sz="1200" dirty="0"/>
              <a:t> (</a:t>
            </a:r>
            <a:r>
              <a:rPr lang="en-US" sz="1200" dirty="0" err="1"/>
              <a:t>AuditoriumSeating</a:t>
            </a:r>
            <a:r>
              <a:rPr lang="en-US" sz="1200" dirty="0"/>
              <a:t> = Auditorium layout for the show with current availabilities mapped for every seat)</a:t>
            </a:r>
          </a:p>
        </p:txBody>
      </p:sp>
      <p:sp>
        <p:nvSpPr>
          <p:cNvPr id="136" name="TextBox 135">
            <a:extLst>
              <a:ext uri="{FF2B5EF4-FFF2-40B4-BE49-F238E27FC236}">
                <a16:creationId xmlns:a16="http://schemas.microsoft.com/office/drawing/2014/main" id="{CD333FF3-C995-290E-F09B-C41894CAF0AB}"/>
              </a:ext>
            </a:extLst>
          </p:cNvPr>
          <p:cNvSpPr txBox="1"/>
          <p:nvPr/>
        </p:nvSpPr>
        <p:spPr>
          <a:xfrm>
            <a:off x="329631" y="5601871"/>
            <a:ext cx="6183581" cy="1015663"/>
          </a:xfrm>
          <a:prstGeom prst="rect">
            <a:avLst/>
          </a:prstGeom>
          <a:solidFill>
            <a:schemeClr val="bg1"/>
          </a:solidFill>
          <a:ln w="6350">
            <a:solidFill>
              <a:schemeClr val="tx1"/>
            </a:solidFill>
          </a:ln>
        </p:spPr>
        <p:txBody>
          <a:bodyPr wrap="square" rtlCol="0">
            <a:spAutoFit/>
          </a:bodyPr>
          <a:lstStyle/>
          <a:p>
            <a:r>
              <a:rPr lang="en-US" sz="1200" b="1" dirty="0"/>
              <a:t>The next step after the initial version of the ACL providing the </a:t>
            </a:r>
            <a:r>
              <a:rPr lang="en-US" sz="1200" b="1" dirty="0" err="1"/>
              <a:t>AuditoriumSeating</a:t>
            </a:r>
            <a:r>
              <a:rPr lang="en-US" sz="1200" b="1" dirty="0"/>
              <a:t> is often to extract it and make it a dedicated service/API for multiple consumers to consume it.</a:t>
            </a:r>
          </a:p>
          <a:p>
            <a:endParaRPr lang="en-US" sz="1200" b="1" dirty="0"/>
          </a:p>
          <a:p>
            <a:r>
              <a:rPr lang="en-US" sz="1200" b="1" dirty="0"/>
              <a:t>One will notice that our </a:t>
            </a:r>
            <a:r>
              <a:rPr lang="en-US" sz="1200" b="1" dirty="0" err="1"/>
              <a:t>IProvideUpToDateAuditoriumSeatings</a:t>
            </a:r>
            <a:r>
              <a:rPr lang="en-US" sz="1200" b="1" dirty="0"/>
              <a:t> driven port hasn’t changed since the initial version.</a:t>
            </a:r>
          </a:p>
        </p:txBody>
      </p:sp>
      <p:sp>
        <p:nvSpPr>
          <p:cNvPr id="155" name="Arrow: Right 154">
            <a:extLst>
              <a:ext uri="{FF2B5EF4-FFF2-40B4-BE49-F238E27FC236}">
                <a16:creationId xmlns:a16="http://schemas.microsoft.com/office/drawing/2014/main" id="{5EB5E195-9838-39D1-B91B-2B98DE87E3E4}"/>
              </a:ext>
            </a:extLst>
          </p:cNvPr>
          <p:cNvSpPr/>
          <p:nvPr/>
        </p:nvSpPr>
        <p:spPr>
          <a:xfrm rot="8169860">
            <a:off x="5036015" y="2105642"/>
            <a:ext cx="1844243" cy="5178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xtBox 151">
            <a:extLst>
              <a:ext uri="{FF2B5EF4-FFF2-40B4-BE49-F238E27FC236}">
                <a16:creationId xmlns:a16="http://schemas.microsoft.com/office/drawing/2014/main" id="{E5845CC3-918E-A3FC-C315-291437AF5F55}"/>
              </a:ext>
            </a:extLst>
          </p:cNvPr>
          <p:cNvSpPr txBox="1"/>
          <p:nvPr/>
        </p:nvSpPr>
        <p:spPr>
          <a:xfrm>
            <a:off x="5801414" y="1009006"/>
            <a:ext cx="2973058"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fr-FR" dirty="0" err="1"/>
              <a:t>IProvideUpToDateAuditoriumSeatings</a:t>
            </a:r>
            <a:r>
              <a:rPr lang="fr-FR" dirty="0"/>
              <a:t> </a:t>
            </a:r>
            <a:br>
              <a:rPr lang="fr-FR" dirty="0"/>
            </a:br>
            <a:r>
              <a:rPr lang="fr-FR" dirty="0"/>
              <a:t>(driven port)</a:t>
            </a:r>
            <a:endParaRPr lang="en-US" dirty="0"/>
          </a:p>
        </p:txBody>
      </p:sp>
    </p:spTree>
    <p:extLst>
      <p:ext uri="{BB962C8B-B14F-4D97-AF65-F5344CB8AC3E}">
        <p14:creationId xmlns:p14="http://schemas.microsoft.com/office/powerpoint/2010/main" val="2553055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descr="A picture containing outdoor object, honeycomb&#10;&#10;Description automatically generated">
            <a:extLst>
              <a:ext uri="{FF2B5EF4-FFF2-40B4-BE49-F238E27FC236}">
                <a16:creationId xmlns:a16="http://schemas.microsoft.com/office/drawing/2014/main" id="{49C46287-6D0C-0B2A-A67B-BB255E3B6628}"/>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192" y="-410910"/>
            <a:ext cx="13401083" cy="7727957"/>
          </a:xfrm>
          <a:prstGeom prst="rect">
            <a:avLst/>
          </a:prstGeom>
        </p:spPr>
      </p:pic>
      <p:grpSp>
        <p:nvGrpSpPr>
          <p:cNvPr id="108" name="Group 107">
            <a:extLst>
              <a:ext uri="{FF2B5EF4-FFF2-40B4-BE49-F238E27FC236}">
                <a16:creationId xmlns:a16="http://schemas.microsoft.com/office/drawing/2014/main" id="{C9519DF9-D88C-BC65-1891-341D0A8C0E31}"/>
              </a:ext>
            </a:extLst>
          </p:cNvPr>
          <p:cNvGrpSpPr/>
          <p:nvPr/>
        </p:nvGrpSpPr>
        <p:grpSpPr>
          <a:xfrm>
            <a:off x="9121287" y="1369800"/>
            <a:ext cx="2871182" cy="1890115"/>
            <a:chOff x="6434086" y="829444"/>
            <a:chExt cx="5424693" cy="3571108"/>
          </a:xfrm>
        </p:grpSpPr>
        <p:sp>
          <p:nvSpPr>
            <p:cNvPr id="110" name="Hexagon 109">
              <a:extLst>
                <a:ext uri="{FF2B5EF4-FFF2-40B4-BE49-F238E27FC236}">
                  <a16:creationId xmlns:a16="http://schemas.microsoft.com/office/drawing/2014/main" id="{C98829F0-1FFB-4B5F-D4E8-FE99C6D770CE}"/>
                </a:ext>
              </a:extLst>
            </p:cNvPr>
            <p:cNvSpPr/>
            <p:nvPr/>
          </p:nvSpPr>
          <p:spPr>
            <a:xfrm>
              <a:off x="6434086" y="829444"/>
              <a:ext cx="5174159" cy="3562815"/>
            </a:xfrm>
            <a:prstGeom prst="hexagon">
              <a:avLst/>
            </a:prstGeom>
            <a:solidFill>
              <a:srgbClr val="EDEDED"/>
            </a:solidFill>
            <a:ln w="476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Hexagon 110">
              <a:extLst>
                <a:ext uri="{FF2B5EF4-FFF2-40B4-BE49-F238E27FC236}">
                  <a16:creationId xmlns:a16="http://schemas.microsoft.com/office/drawing/2014/main" id="{E42EF234-EF67-D125-4B32-BDD1538F45CD}"/>
                </a:ext>
              </a:extLst>
            </p:cNvPr>
            <p:cNvSpPr/>
            <p:nvPr/>
          </p:nvSpPr>
          <p:spPr>
            <a:xfrm>
              <a:off x="7500976" y="1564081"/>
              <a:ext cx="3040380" cy="2093540"/>
            </a:xfrm>
            <a:prstGeom prst="hexagon">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 111">
              <a:extLst>
                <a:ext uri="{FF2B5EF4-FFF2-40B4-BE49-F238E27FC236}">
                  <a16:creationId xmlns:a16="http://schemas.microsoft.com/office/drawing/2014/main" id="{22D09461-9F4A-3D04-5BCD-9677E90DEFD4}"/>
                </a:ext>
              </a:extLst>
            </p:cNvPr>
            <p:cNvGrpSpPr/>
            <p:nvPr/>
          </p:nvGrpSpPr>
          <p:grpSpPr>
            <a:xfrm>
              <a:off x="7734650" y="1992915"/>
              <a:ext cx="171374" cy="419638"/>
              <a:chOff x="7672355" y="3137310"/>
              <a:chExt cx="171374" cy="419638"/>
            </a:xfrm>
          </p:grpSpPr>
          <p:cxnSp>
            <p:nvCxnSpPr>
              <p:cNvPr id="145" name="Straight Connector 144">
                <a:extLst>
                  <a:ext uri="{FF2B5EF4-FFF2-40B4-BE49-F238E27FC236}">
                    <a16:creationId xmlns:a16="http://schemas.microsoft.com/office/drawing/2014/main" id="{7884435C-7CF8-F5C2-4B2D-C968FB7CB466}"/>
                  </a:ext>
                </a:extLst>
              </p:cNvPr>
              <p:cNvCxnSpPr>
                <a:cxnSpLocks/>
                <a:stCxn id="146" idx="4"/>
                <a:endCxn id="122" idx="0"/>
              </p:cNvCxnSpPr>
              <p:nvPr/>
            </p:nvCxnSpPr>
            <p:spPr>
              <a:xfrm>
                <a:off x="7758043" y="3308684"/>
                <a:ext cx="2158" cy="2482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49D34A67-17C2-E6A5-018A-8D3B4F54DC41}"/>
                  </a:ext>
                </a:extLst>
              </p:cNvPr>
              <p:cNvSpPr/>
              <p:nvPr/>
            </p:nvSpPr>
            <p:spPr>
              <a:xfrm>
                <a:off x="7672355" y="3137310"/>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3" name="Rectangle: Rounded Corners 112">
              <a:extLst>
                <a:ext uri="{FF2B5EF4-FFF2-40B4-BE49-F238E27FC236}">
                  <a16:creationId xmlns:a16="http://schemas.microsoft.com/office/drawing/2014/main" id="{1129713F-5FF7-7BB1-DD12-6336E3C70E7E}"/>
                </a:ext>
              </a:extLst>
            </p:cNvPr>
            <p:cNvSpPr/>
            <p:nvPr/>
          </p:nvSpPr>
          <p:spPr>
            <a:xfrm>
              <a:off x="9671729" y="2659803"/>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7" name="Connector: Elbow 116">
              <a:extLst>
                <a:ext uri="{FF2B5EF4-FFF2-40B4-BE49-F238E27FC236}">
                  <a16:creationId xmlns:a16="http://schemas.microsoft.com/office/drawing/2014/main" id="{5B6C9977-28EA-9052-580B-3508DD7BD2FA}"/>
                </a:ext>
              </a:extLst>
            </p:cNvPr>
            <p:cNvCxnSpPr>
              <a:cxnSpLocks/>
              <a:stCxn id="122" idx="3"/>
              <a:endCxn id="119" idx="1"/>
            </p:cNvCxnSpPr>
            <p:nvPr/>
          </p:nvCxnSpPr>
          <p:spPr>
            <a:xfrm flipV="1">
              <a:off x="8035404" y="2432927"/>
              <a:ext cx="674337" cy="155409"/>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BACF5DA-C217-3EAB-066F-06AE8C1FA099}"/>
                </a:ext>
              </a:extLst>
            </p:cNvPr>
            <p:cNvCxnSpPr>
              <a:cxnSpLocks/>
              <a:stCxn id="119" idx="3"/>
              <a:endCxn id="113"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A7FDC16C-6B39-38B3-C029-5FC9D9D0F560}"/>
                </a:ext>
              </a:extLst>
            </p:cNvPr>
            <p:cNvSpPr/>
            <p:nvPr/>
          </p:nvSpPr>
          <p:spPr>
            <a:xfrm>
              <a:off x="8709741" y="2257145"/>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Diamond 120">
              <a:extLst>
                <a:ext uri="{FF2B5EF4-FFF2-40B4-BE49-F238E27FC236}">
                  <a16:creationId xmlns:a16="http://schemas.microsoft.com/office/drawing/2014/main" id="{3E3FBFCC-B4FC-C206-4123-DCA180EF3ADD}"/>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Rounded Corners 121">
              <a:extLst>
                <a:ext uri="{FF2B5EF4-FFF2-40B4-BE49-F238E27FC236}">
                  <a16:creationId xmlns:a16="http://schemas.microsoft.com/office/drawing/2014/main" id="{0007BD17-C433-0BF7-D32C-A062E73A6203}"/>
                </a:ext>
              </a:extLst>
            </p:cNvPr>
            <p:cNvSpPr/>
            <p:nvPr/>
          </p:nvSpPr>
          <p:spPr>
            <a:xfrm>
              <a:off x="7609586" y="2412554"/>
              <a:ext cx="425818"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Diamond 122">
              <a:extLst>
                <a:ext uri="{FF2B5EF4-FFF2-40B4-BE49-F238E27FC236}">
                  <a16:creationId xmlns:a16="http://schemas.microsoft.com/office/drawing/2014/main" id="{E5B3A599-A73E-5DBF-F73D-E4AA991D7A51}"/>
                </a:ext>
              </a:extLst>
            </p:cNvPr>
            <p:cNvSpPr/>
            <p:nvPr/>
          </p:nvSpPr>
          <p:spPr>
            <a:xfrm>
              <a:off x="8048842" y="2508917"/>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8F1E295B-61C5-A6CF-CB16-F439EE79B9CB}"/>
                </a:ext>
              </a:extLst>
            </p:cNvPr>
            <p:cNvSpPr/>
            <p:nvPr/>
          </p:nvSpPr>
          <p:spPr>
            <a:xfrm>
              <a:off x="8954217" y="3078046"/>
              <a:ext cx="425816" cy="351565"/>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onnector: Elbow 129">
              <a:extLst>
                <a:ext uri="{FF2B5EF4-FFF2-40B4-BE49-F238E27FC236}">
                  <a16:creationId xmlns:a16="http://schemas.microsoft.com/office/drawing/2014/main" id="{434B0F26-61A6-1A17-378D-5F2FA2785C5F}"/>
                </a:ext>
              </a:extLst>
            </p:cNvPr>
            <p:cNvCxnSpPr>
              <a:cxnSpLocks/>
              <a:stCxn id="142" idx="3"/>
              <a:endCxn id="129"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82581BEE-7BAE-191B-D103-DD527B5E86C8}"/>
                </a:ext>
              </a:extLst>
            </p:cNvPr>
            <p:cNvSpPr txBox="1"/>
            <p:nvPr/>
          </p:nvSpPr>
          <p:spPr>
            <a:xfrm>
              <a:off x="8019688" y="1545013"/>
              <a:ext cx="2108330"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Auditorium Layouts Domain</a:t>
              </a:r>
            </a:p>
          </p:txBody>
        </p:sp>
        <p:sp>
          <p:nvSpPr>
            <p:cNvPr id="135" name="TextBox 134">
              <a:extLst>
                <a:ext uri="{FF2B5EF4-FFF2-40B4-BE49-F238E27FC236}">
                  <a16:creationId xmlns:a16="http://schemas.microsoft.com/office/drawing/2014/main" id="{D2600057-EF96-D1A9-19C4-E56C19CCA83D}"/>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37" name="Right Brace 136">
              <a:extLst>
                <a:ext uri="{FF2B5EF4-FFF2-40B4-BE49-F238E27FC236}">
                  <a16:creationId xmlns:a16="http://schemas.microsoft.com/office/drawing/2014/main" id="{07EECF37-3B8E-D3ED-3172-A0D9A9C69B96}"/>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8" name="Oval 137">
              <a:extLst>
                <a:ext uri="{FF2B5EF4-FFF2-40B4-BE49-F238E27FC236}">
                  <a16:creationId xmlns:a16="http://schemas.microsoft.com/office/drawing/2014/main" id="{A4DA0AA6-0A96-E197-34AA-6D36B6C1E37D}"/>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C9F01918-B23C-B137-AF92-FD5026FDDD26}"/>
                </a:ext>
              </a:extLst>
            </p:cNvPr>
            <p:cNvSpPr/>
            <p:nvPr/>
          </p:nvSpPr>
          <p:spPr>
            <a:xfrm rot="17820000">
              <a:off x="10185585" y="3305766"/>
              <a:ext cx="1196509"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41" name="Straight Arrow Connector 140">
              <a:extLst>
                <a:ext uri="{FF2B5EF4-FFF2-40B4-BE49-F238E27FC236}">
                  <a16:creationId xmlns:a16="http://schemas.microsoft.com/office/drawing/2014/main" id="{4E0A2670-2B5C-1944-A686-990CDB83417E}"/>
                </a:ext>
              </a:extLst>
            </p:cNvPr>
            <p:cNvCxnSpPr>
              <a:cxnSpLocks/>
              <a:stCxn id="129" idx="3"/>
              <a:endCxn id="138"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Diamond 141">
              <a:extLst>
                <a:ext uri="{FF2B5EF4-FFF2-40B4-BE49-F238E27FC236}">
                  <a16:creationId xmlns:a16="http://schemas.microsoft.com/office/drawing/2014/main" id="{723686CE-455C-C7DE-7FCB-C16BA803CF59}"/>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Flowchart: Magnetic Disk 142">
              <a:extLst>
                <a:ext uri="{FF2B5EF4-FFF2-40B4-BE49-F238E27FC236}">
                  <a16:creationId xmlns:a16="http://schemas.microsoft.com/office/drawing/2014/main" id="{C7D2CC5E-A081-4C8D-44F4-FF2C65CFF3E4}"/>
                </a:ext>
              </a:extLst>
            </p:cNvPr>
            <p:cNvSpPr/>
            <p:nvPr/>
          </p:nvSpPr>
          <p:spPr>
            <a:xfrm>
              <a:off x="11354258" y="3692575"/>
              <a:ext cx="504521" cy="707977"/>
            </a:xfrm>
            <a:prstGeom prst="flowChartMagneticDisk">
              <a:avLst/>
            </a:prstGeom>
            <a:solidFill>
              <a:srgbClr val="EDEDED"/>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lumMod val="65000"/>
                      <a:lumOff val="35000"/>
                    </a:schemeClr>
                  </a:solidFill>
                  <a:latin typeface="Alte Haas Grotesk" panose="02000503000000020004" pitchFamily="2" charset="0"/>
                </a:rPr>
                <a:t>db</a:t>
              </a:r>
              <a:endParaRPr lang="fr-FR" sz="900" b="1" cap="all" dirty="0">
                <a:solidFill>
                  <a:schemeClr val="tx1">
                    <a:lumMod val="65000"/>
                    <a:lumOff val="35000"/>
                  </a:schemeClr>
                </a:solidFill>
                <a:latin typeface="Alte Haas Grotesk" panose="02000503000000020004" pitchFamily="2" charset="0"/>
              </a:endParaRPr>
            </a:p>
          </p:txBody>
        </p:sp>
        <p:cxnSp>
          <p:nvCxnSpPr>
            <p:cNvPr id="144" name="Straight Arrow Connector 143">
              <a:extLst>
                <a:ext uri="{FF2B5EF4-FFF2-40B4-BE49-F238E27FC236}">
                  <a16:creationId xmlns:a16="http://schemas.microsoft.com/office/drawing/2014/main" id="{7989AB27-3187-985B-454F-982C59559D66}"/>
                </a:ext>
              </a:extLst>
            </p:cNvPr>
            <p:cNvCxnSpPr>
              <a:cxnSpLocks/>
              <a:stCxn id="140" idx="2"/>
              <a:endCxn id="143" idx="2"/>
            </p:cNvCxnSpPr>
            <p:nvPr/>
          </p:nvCxnSpPr>
          <p:spPr>
            <a:xfrm>
              <a:off x="11027223" y="3702932"/>
              <a:ext cx="327035" cy="34363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5" name="Hexagon 34">
            <a:extLst>
              <a:ext uri="{FF2B5EF4-FFF2-40B4-BE49-F238E27FC236}">
                <a16:creationId xmlns:a16="http://schemas.microsoft.com/office/drawing/2014/main" id="{33B14C1D-1A7E-737A-1CCD-C4EC7DED6FA1}"/>
              </a:ext>
            </a:extLst>
          </p:cNvPr>
          <p:cNvSpPr/>
          <p:nvPr/>
        </p:nvSpPr>
        <p:spPr>
          <a:xfrm>
            <a:off x="1130412" y="1372282"/>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Hexagon 33">
            <a:extLst>
              <a:ext uri="{FF2B5EF4-FFF2-40B4-BE49-F238E27FC236}">
                <a16:creationId xmlns:a16="http://schemas.microsoft.com/office/drawing/2014/main" id="{6A6D51E6-CF65-EF02-1DBB-4E90126E0B31}"/>
              </a:ext>
            </a:extLst>
          </p:cNvPr>
          <p:cNvSpPr/>
          <p:nvPr/>
        </p:nvSpPr>
        <p:spPr>
          <a:xfrm>
            <a:off x="2206827" y="2106919"/>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40" name="Group 39">
            <a:extLst>
              <a:ext uri="{FF2B5EF4-FFF2-40B4-BE49-F238E27FC236}">
                <a16:creationId xmlns:a16="http://schemas.microsoft.com/office/drawing/2014/main" id="{940C4411-4AE3-4C39-3A25-7CA0DDA67A79}"/>
              </a:ext>
            </a:extLst>
          </p:cNvPr>
          <p:cNvGrpSpPr/>
          <p:nvPr/>
        </p:nvGrpSpPr>
        <p:grpSpPr>
          <a:xfrm>
            <a:off x="2457876" y="2594187"/>
            <a:ext cx="171374" cy="381578"/>
            <a:chOff x="7689730" y="3195744"/>
            <a:chExt cx="171374" cy="381578"/>
          </a:xfrm>
        </p:grpSpPr>
        <p:cxnSp>
          <p:nvCxnSpPr>
            <p:cNvPr id="36" name="Straight Connector 35">
              <a:extLst>
                <a:ext uri="{FF2B5EF4-FFF2-40B4-BE49-F238E27FC236}">
                  <a16:creationId xmlns:a16="http://schemas.microsoft.com/office/drawing/2014/main" id="{5C6BA29F-F336-8477-0F22-3890AFCE60EA}"/>
                </a:ext>
              </a:extLst>
            </p:cNvPr>
            <p:cNvCxnSpPr>
              <a:cxnSpLocks/>
            </p:cNvCxnSpPr>
            <p:nvPr/>
          </p:nvCxnSpPr>
          <p:spPr>
            <a:xfrm>
              <a:off x="7775417" y="3367118"/>
              <a:ext cx="0" cy="21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1A047A-9909-5D12-7282-628EA8ED1B30}"/>
                </a:ext>
              </a:extLst>
            </p:cNvPr>
            <p:cNvSpPr/>
            <p:nvPr/>
          </p:nvSpPr>
          <p:spPr>
            <a:xfrm>
              <a:off x="7689730" y="319574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Rounded Corners 42">
            <a:extLst>
              <a:ext uri="{FF2B5EF4-FFF2-40B4-BE49-F238E27FC236}">
                <a16:creationId xmlns:a16="http://schemas.microsoft.com/office/drawing/2014/main" id="{CE914DA8-CDC3-DE3A-3738-128639367FC4}"/>
              </a:ext>
            </a:extLst>
          </p:cNvPr>
          <p:cNvSpPr/>
          <p:nvPr/>
        </p:nvSpPr>
        <p:spPr>
          <a:xfrm>
            <a:off x="4005403" y="2890186"/>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80B21C75-7B16-2C9B-F4C3-5F3C6DFDC475}"/>
              </a:ext>
            </a:extLst>
          </p:cNvPr>
          <p:cNvCxnSpPr>
            <a:cxnSpLocks/>
            <a:stCxn id="48" idx="3"/>
            <a:endCxn id="46" idx="1"/>
          </p:cNvCxnSpPr>
          <p:nvPr/>
        </p:nvCxnSpPr>
        <p:spPr>
          <a:xfrm flipV="1">
            <a:off x="2761180" y="2504092"/>
            <a:ext cx="604954" cy="61216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F16B881-7F02-9320-ABC2-0B490E03D5CA}"/>
              </a:ext>
            </a:extLst>
          </p:cNvPr>
          <p:cNvCxnSpPr>
            <a:cxnSpLocks/>
            <a:stCxn id="46" idx="3"/>
            <a:endCxn id="43" idx="0"/>
          </p:cNvCxnSpPr>
          <p:nvPr/>
        </p:nvCxnSpPr>
        <p:spPr>
          <a:xfrm>
            <a:off x="3791951" y="2504092"/>
            <a:ext cx="426360" cy="386094"/>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BEC7E3D-294F-32B3-0467-8A3ABCBC742D}"/>
              </a:ext>
            </a:extLst>
          </p:cNvPr>
          <p:cNvSpPr/>
          <p:nvPr/>
        </p:nvSpPr>
        <p:spPr>
          <a:xfrm>
            <a:off x="3366134" y="2328309"/>
            <a:ext cx="425817"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Diamond 46">
            <a:extLst>
              <a:ext uri="{FF2B5EF4-FFF2-40B4-BE49-F238E27FC236}">
                <a16:creationId xmlns:a16="http://schemas.microsoft.com/office/drawing/2014/main" id="{CF1E7E84-BE84-EF72-028C-7C6BE33BBDC3}"/>
              </a:ext>
            </a:extLst>
          </p:cNvPr>
          <p:cNvSpPr/>
          <p:nvPr/>
        </p:nvSpPr>
        <p:spPr>
          <a:xfrm>
            <a:off x="3799194" y="241417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1AD289-0792-2EA4-E800-3122F9EFFC59}"/>
              </a:ext>
            </a:extLst>
          </p:cNvPr>
          <p:cNvSpPr/>
          <p:nvPr/>
        </p:nvSpPr>
        <p:spPr>
          <a:xfrm>
            <a:off x="2335362" y="2940477"/>
            <a:ext cx="425818"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Diamond 48">
            <a:extLst>
              <a:ext uri="{FF2B5EF4-FFF2-40B4-BE49-F238E27FC236}">
                <a16:creationId xmlns:a16="http://schemas.microsoft.com/office/drawing/2014/main" id="{BC214A87-C3D5-FF0B-97DE-4DA23A95B490}"/>
              </a:ext>
            </a:extLst>
          </p:cNvPr>
          <p:cNvSpPr/>
          <p:nvPr/>
        </p:nvSpPr>
        <p:spPr>
          <a:xfrm>
            <a:off x="2764551" y="3028958"/>
            <a:ext cx="167130" cy="167132"/>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ight Brace 49">
            <a:extLst>
              <a:ext uri="{FF2B5EF4-FFF2-40B4-BE49-F238E27FC236}">
                <a16:creationId xmlns:a16="http://schemas.microsoft.com/office/drawing/2014/main" id="{6933D540-CF40-3B71-81DD-0728A7B7E745}"/>
              </a:ext>
            </a:extLst>
          </p:cNvPr>
          <p:cNvSpPr/>
          <p:nvPr/>
        </p:nvSpPr>
        <p:spPr>
          <a:xfrm rot="12414236">
            <a:off x="5134217" y="3214846"/>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1" name="Straight Arrow Connector 50">
            <a:extLst>
              <a:ext uri="{FF2B5EF4-FFF2-40B4-BE49-F238E27FC236}">
                <a16:creationId xmlns:a16="http://schemas.microsoft.com/office/drawing/2014/main" id="{272ECD37-CF7C-FD44-E585-9389787F552F}"/>
              </a:ext>
            </a:extLst>
          </p:cNvPr>
          <p:cNvCxnSpPr>
            <a:cxnSpLocks/>
            <a:stCxn id="43" idx="3"/>
            <a:endCxn id="52" idx="1"/>
          </p:cNvCxnSpPr>
          <p:nvPr/>
        </p:nvCxnSpPr>
        <p:spPr>
          <a:xfrm>
            <a:off x="4431219" y="3065969"/>
            <a:ext cx="634759" cy="6018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13DB660-4E3D-3960-4A63-D7FBF409CF29}"/>
              </a:ext>
            </a:extLst>
          </p:cNvPr>
          <p:cNvSpPr/>
          <p:nvPr/>
        </p:nvSpPr>
        <p:spPr>
          <a:xfrm>
            <a:off x="5040881" y="3101056"/>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7AC230C3-B6DC-459A-6E3F-2394AB209B41}"/>
              </a:ext>
            </a:extLst>
          </p:cNvPr>
          <p:cNvSpPr/>
          <p:nvPr/>
        </p:nvSpPr>
        <p:spPr>
          <a:xfrm>
            <a:off x="2899680" y="354302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8253828B-6500-05DB-B3F4-DE0CEA08709C}"/>
              </a:ext>
            </a:extLst>
          </p:cNvPr>
          <p:cNvSpPr/>
          <p:nvPr/>
        </p:nvSpPr>
        <p:spPr>
          <a:xfrm>
            <a:off x="3660068" y="3620884"/>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nector: Elbow 64">
            <a:extLst>
              <a:ext uri="{FF2B5EF4-FFF2-40B4-BE49-F238E27FC236}">
                <a16:creationId xmlns:a16="http://schemas.microsoft.com/office/drawing/2014/main" id="{623284CD-18F4-CF51-5F9F-6A6C6563AA46}"/>
              </a:ext>
            </a:extLst>
          </p:cNvPr>
          <p:cNvCxnSpPr>
            <a:cxnSpLocks/>
            <a:stCxn id="63" idx="3"/>
            <a:endCxn id="64" idx="1"/>
          </p:cNvCxnSpPr>
          <p:nvPr/>
        </p:nvCxnSpPr>
        <p:spPr>
          <a:xfrm>
            <a:off x="3325496" y="3718807"/>
            <a:ext cx="334572" cy="77860"/>
          </a:xfrm>
          <a:prstGeom prst="bentConnector3">
            <a:avLst>
              <a:gd name="adj1" fmla="val 5759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289FFA-45DA-6FFE-34F0-C4A60E2E3E8F}"/>
              </a:ext>
            </a:extLst>
          </p:cNvPr>
          <p:cNvCxnSpPr>
            <a:cxnSpLocks/>
            <a:stCxn id="48" idx="2"/>
            <a:endCxn id="63" idx="1"/>
          </p:cNvCxnSpPr>
          <p:nvPr/>
        </p:nvCxnSpPr>
        <p:spPr>
          <a:xfrm>
            <a:off x="2548271" y="3292042"/>
            <a:ext cx="351409" cy="42676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DC8FA8-A750-E835-50E7-91D1B053EA3E}"/>
              </a:ext>
            </a:extLst>
          </p:cNvPr>
          <p:cNvSpPr txBox="1"/>
          <p:nvPr/>
        </p:nvSpPr>
        <p:spPr>
          <a:xfrm>
            <a:off x="2582958" y="2115294"/>
            <a:ext cx="2108329" cy="215444"/>
          </a:xfrm>
          <a:prstGeom prst="rect">
            <a:avLst/>
          </a:prstGeom>
          <a:noFill/>
        </p:spPr>
        <p:txBody>
          <a:bodyPr wrap="square" rtlCol="0">
            <a:spAutoFit/>
          </a:bodyPr>
          <a:lstStyle/>
          <a:p>
            <a:pPr algn="r"/>
            <a:r>
              <a:rPr lang="en-GB" sz="800" b="1" cap="all" dirty="0">
                <a:latin typeface="Alte Haas Grotesk" panose="02000503000000020004" pitchFamily="2" charset="0"/>
              </a:rPr>
              <a:t>Seat suggestions Domain</a:t>
            </a:r>
          </a:p>
        </p:txBody>
      </p:sp>
      <p:sp>
        <p:nvSpPr>
          <p:cNvPr id="71" name="TextBox 70">
            <a:extLst>
              <a:ext uri="{FF2B5EF4-FFF2-40B4-BE49-F238E27FC236}">
                <a16:creationId xmlns:a16="http://schemas.microsoft.com/office/drawing/2014/main" id="{36926729-2368-F21C-A7F2-F3D542F577A7}"/>
              </a:ext>
            </a:extLst>
          </p:cNvPr>
          <p:cNvSpPr txBox="1"/>
          <p:nvPr/>
        </p:nvSpPr>
        <p:spPr>
          <a:xfrm>
            <a:off x="3888634" y="1405675"/>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pic>
        <p:nvPicPr>
          <p:cNvPr id="72" name="Picture 71">
            <a:extLst>
              <a:ext uri="{FF2B5EF4-FFF2-40B4-BE49-F238E27FC236}">
                <a16:creationId xmlns:a16="http://schemas.microsoft.com/office/drawing/2014/main" id="{7EB3B387-29CE-ED80-CE7F-BA9EBA7FB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25" y="1200373"/>
            <a:ext cx="696871" cy="656800"/>
          </a:xfrm>
          <a:prstGeom prst="rect">
            <a:avLst/>
          </a:prstGeom>
        </p:spPr>
      </p:pic>
      <p:cxnSp>
        <p:nvCxnSpPr>
          <p:cNvPr id="73" name="Straight Arrow Connector 72">
            <a:extLst>
              <a:ext uri="{FF2B5EF4-FFF2-40B4-BE49-F238E27FC236}">
                <a16:creationId xmlns:a16="http://schemas.microsoft.com/office/drawing/2014/main" id="{E0BD609C-A372-9B77-A208-61AAF7FAC62E}"/>
              </a:ext>
            </a:extLst>
          </p:cNvPr>
          <p:cNvCxnSpPr>
            <a:cxnSpLocks/>
          </p:cNvCxnSpPr>
          <p:nvPr/>
        </p:nvCxnSpPr>
        <p:spPr>
          <a:xfrm>
            <a:off x="999658" y="1770459"/>
            <a:ext cx="593398" cy="391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B6EC26-17C9-4060-F3BD-944E655A43B6}"/>
              </a:ext>
            </a:extLst>
          </p:cNvPr>
          <p:cNvSpPr txBox="1"/>
          <p:nvPr/>
        </p:nvSpPr>
        <p:spPr>
          <a:xfrm>
            <a:off x="1124278" y="1714490"/>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76" name="TextBox 75">
            <a:extLst>
              <a:ext uri="{FF2B5EF4-FFF2-40B4-BE49-F238E27FC236}">
                <a16:creationId xmlns:a16="http://schemas.microsoft.com/office/drawing/2014/main" id="{6C22163D-87CF-BDE6-599E-F2275CD480AD}"/>
              </a:ext>
            </a:extLst>
          </p:cNvPr>
          <p:cNvSpPr txBox="1"/>
          <p:nvPr/>
        </p:nvSpPr>
        <p:spPr>
          <a:xfrm>
            <a:off x="114301" y="176549"/>
            <a:ext cx="11569700" cy="446276"/>
          </a:xfrm>
          <a:prstGeom prst="rect">
            <a:avLst/>
          </a:prstGeom>
          <a:noFill/>
        </p:spPr>
        <p:txBody>
          <a:bodyPr wrap="square" rtlCol="0" anchor="t">
            <a:spAutoFit/>
          </a:bodyPr>
          <a:lstStyle/>
          <a:p>
            <a:pPr algn="r"/>
            <a:r>
              <a:rPr lang="en-US" sz="2300" b="1" cap="all" dirty="0">
                <a:solidFill>
                  <a:srgbClr val="C00000"/>
                </a:solidFill>
                <a:latin typeface="Alte Haas Grotesk" panose="02000503000000020004" pitchFamily="2" charset="0"/>
              </a:rPr>
              <a:t>Hexagonal “hacked” with an Anti-corruption layer (ACL) adapter</a:t>
            </a:r>
          </a:p>
        </p:txBody>
      </p:sp>
      <p:sp>
        <p:nvSpPr>
          <p:cNvPr id="85" name="Right Brace 84">
            <a:extLst>
              <a:ext uri="{FF2B5EF4-FFF2-40B4-BE49-F238E27FC236}">
                <a16:creationId xmlns:a16="http://schemas.microsoft.com/office/drawing/2014/main" id="{ECBCF79C-DB7C-8437-A8D1-79A66D6A3034}"/>
              </a:ext>
            </a:extLst>
          </p:cNvPr>
          <p:cNvSpPr/>
          <p:nvPr/>
        </p:nvSpPr>
        <p:spPr>
          <a:xfrm rot="12414236">
            <a:off x="4725358" y="4000552"/>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Oval 85">
            <a:extLst>
              <a:ext uri="{FF2B5EF4-FFF2-40B4-BE49-F238E27FC236}">
                <a16:creationId xmlns:a16="http://schemas.microsoft.com/office/drawing/2014/main" id="{EFB2C063-5C64-7717-7CF4-F13A7821C2FA}"/>
              </a:ext>
            </a:extLst>
          </p:cNvPr>
          <p:cNvSpPr/>
          <p:nvPr/>
        </p:nvSpPr>
        <p:spPr>
          <a:xfrm>
            <a:off x="4632022" y="3886762"/>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DC2D66E4-746D-C29C-9C6E-03E99FEE3A62}"/>
              </a:ext>
            </a:extLst>
          </p:cNvPr>
          <p:cNvSpPr/>
          <p:nvPr/>
        </p:nvSpPr>
        <p:spPr>
          <a:xfrm rot="17820000">
            <a:off x="4959075" y="4081501"/>
            <a:ext cx="823899" cy="546311"/>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Repository (Adapter)</a:t>
            </a:r>
            <a:endParaRPr lang="en-GB" sz="900" cap="all" dirty="0">
              <a:solidFill>
                <a:schemeClr val="tx1"/>
              </a:solidFill>
            </a:endParaRPr>
          </a:p>
        </p:txBody>
      </p:sp>
      <p:cxnSp>
        <p:nvCxnSpPr>
          <p:cNvPr id="94" name="Straight Arrow Connector 93">
            <a:extLst>
              <a:ext uri="{FF2B5EF4-FFF2-40B4-BE49-F238E27FC236}">
                <a16:creationId xmlns:a16="http://schemas.microsoft.com/office/drawing/2014/main" id="{6264A4D3-64FF-9EDF-3633-89AB523BA0D2}"/>
              </a:ext>
            </a:extLst>
          </p:cNvPr>
          <p:cNvCxnSpPr>
            <a:cxnSpLocks/>
            <a:stCxn id="64" idx="3"/>
            <a:endCxn id="86" idx="2"/>
          </p:cNvCxnSpPr>
          <p:nvPr/>
        </p:nvCxnSpPr>
        <p:spPr>
          <a:xfrm>
            <a:off x="4085884" y="3796667"/>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Diamond 99">
            <a:extLst>
              <a:ext uri="{FF2B5EF4-FFF2-40B4-BE49-F238E27FC236}">
                <a16:creationId xmlns:a16="http://schemas.microsoft.com/office/drawing/2014/main" id="{6CA5F1AF-7106-D0E4-AB41-41734719A651}"/>
              </a:ext>
            </a:extLst>
          </p:cNvPr>
          <p:cNvSpPr/>
          <p:nvPr/>
        </p:nvSpPr>
        <p:spPr>
          <a:xfrm>
            <a:off x="3332536" y="3640001"/>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Magnetic Disk 101">
            <a:extLst>
              <a:ext uri="{FF2B5EF4-FFF2-40B4-BE49-F238E27FC236}">
                <a16:creationId xmlns:a16="http://schemas.microsoft.com/office/drawing/2014/main" id="{8809B9B3-2ABA-7002-C465-823660F01F15}"/>
              </a:ext>
            </a:extLst>
          </p:cNvPr>
          <p:cNvSpPr/>
          <p:nvPr/>
        </p:nvSpPr>
        <p:spPr>
          <a:xfrm>
            <a:off x="6287972" y="4434180"/>
            <a:ext cx="504521" cy="707978"/>
          </a:xfrm>
          <a:prstGeom prst="flowChartMagneticDisk">
            <a:avLst/>
          </a:prstGeom>
          <a:solidFill>
            <a:srgbClr val="DFC9EF"/>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cap="all" dirty="0" err="1">
                <a:solidFill>
                  <a:schemeClr val="tx1"/>
                </a:solidFill>
                <a:latin typeface="Alte Haas Grotesk" panose="02000503000000020004" pitchFamily="2" charset="0"/>
              </a:rPr>
              <a:t>db</a:t>
            </a:r>
            <a:endParaRPr lang="fr-FR" sz="1400" b="1" cap="all" dirty="0">
              <a:solidFill>
                <a:schemeClr val="tx1"/>
              </a:solidFill>
              <a:latin typeface="Alte Haas Grotesk" panose="02000503000000020004" pitchFamily="2" charset="0"/>
            </a:endParaRPr>
          </a:p>
        </p:txBody>
      </p:sp>
      <p:cxnSp>
        <p:nvCxnSpPr>
          <p:cNvPr id="103" name="Straight Arrow Connector 102">
            <a:extLst>
              <a:ext uri="{FF2B5EF4-FFF2-40B4-BE49-F238E27FC236}">
                <a16:creationId xmlns:a16="http://schemas.microsoft.com/office/drawing/2014/main" id="{9DC579C9-2B02-64AB-2FBD-5421A8699E3D}"/>
              </a:ext>
            </a:extLst>
          </p:cNvPr>
          <p:cNvCxnSpPr>
            <a:cxnSpLocks/>
            <a:stCxn id="84" idx="2"/>
            <a:endCxn id="102" idx="2"/>
          </p:cNvCxnSpPr>
          <p:nvPr/>
        </p:nvCxnSpPr>
        <p:spPr>
          <a:xfrm>
            <a:off x="5614408" y="4478666"/>
            <a:ext cx="673564" cy="30950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5FD09CB-1EA0-C721-B9D5-8B0814D9365D}"/>
              </a:ext>
            </a:extLst>
          </p:cNvPr>
          <p:cNvSpPr txBox="1"/>
          <p:nvPr/>
        </p:nvSpPr>
        <p:spPr>
          <a:xfrm>
            <a:off x="2047278" y="4991066"/>
            <a:ext cx="3338271" cy="369332"/>
          </a:xfrm>
          <a:prstGeom prst="rect">
            <a:avLst/>
          </a:prstGeom>
          <a:noFill/>
        </p:spPr>
        <p:txBody>
          <a:bodyPr wrap="square" rtlCol="0">
            <a:spAutoFit/>
          </a:bodyPr>
          <a:lstStyle/>
          <a:p>
            <a:pPr algn="ctr"/>
            <a:r>
              <a:rPr lang="en-GB" b="1" cap="all" dirty="0">
                <a:solidFill>
                  <a:srgbClr val="C00000"/>
                </a:solidFill>
                <a:latin typeface="Alte Haas Grotesk" panose="02000503000000020004" pitchFamily="2" charset="0"/>
              </a:rPr>
              <a:t>Seat </a:t>
            </a:r>
            <a:r>
              <a:rPr lang="en-GB" b="1" cap="all" dirty="0" err="1">
                <a:solidFill>
                  <a:srgbClr val="C00000"/>
                </a:solidFill>
                <a:latin typeface="Alte Haas Grotesk" panose="02000503000000020004" pitchFamily="2" charset="0"/>
              </a:rPr>
              <a:t>SuggestionS</a:t>
            </a:r>
            <a:r>
              <a:rPr lang="en-GB" b="1" cap="all" dirty="0">
                <a:solidFill>
                  <a:srgbClr val="C00000"/>
                </a:solidFill>
                <a:latin typeface="Alte Haas Grotesk" panose="02000503000000020004" pitchFamily="2" charset="0"/>
              </a:rPr>
              <a:t> API</a:t>
            </a:r>
          </a:p>
        </p:txBody>
      </p:sp>
      <p:sp>
        <p:nvSpPr>
          <p:cNvPr id="139" name="TextBox 138">
            <a:extLst>
              <a:ext uri="{FF2B5EF4-FFF2-40B4-BE49-F238E27FC236}">
                <a16:creationId xmlns:a16="http://schemas.microsoft.com/office/drawing/2014/main" id="{D87D58F9-2C40-7FD4-B61B-2A6215BFBADB}"/>
              </a:ext>
            </a:extLst>
          </p:cNvPr>
          <p:cNvSpPr txBox="1"/>
          <p:nvPr/>
        </p:nvSpPr>
        <p:spPr>
          <a:xfrm>
            <a:off x="8269919" y="698400"/>
            <a:ext cx="3364147" cy="369332"/>
          </a:xfrm>
          <a:prstGeom prst="rect">
            <a:avLst/>
          </a:prstGeom>
          <a:noFill/>
        </p:spPr>
        <p:txBody>
          <a:bodyPr wrap="square" rtlCol="0">
            <a:spAutoFit/>
          </a:bodyPr>
          <a:lstStyle/>
          <a:p>
            <a:pPr algn="r"/>
            <a:r>
              <a:rPr lang="en-US" dirty="0"/>
              <a:t>@tpierrain (use case driven)</a:t>
            </a:r>
          </a:p>
        </p:txBody>
      </p:sp>
      <p:grpSp>
        <p:nvGrpSpPr>
          <p:cNvPr id="170" name="Group 169">
            <a:extLst>
              <a:ext uri="{FF2B5EF4-FFF2-40B4-BE49-F238E27FC236}">
                <a16:creationId xmlns:a16="http://schemas.microsoft.com/office/drawing/2014/main" id="{D719F29D-6F85-7020-4225-D0621E2FF04F}"/>
              </a:ext>
            </a:extLst>
          </p:cNvPr>
          <p:cNvGrpSpPr/>
          <p:nvPr/>
        </p:nvGrpSpPr>
        <p:grpSpPr>
          <a:xfrm>
            <a:off x="9084888" y="4266176"/>
            <a:ext cx="2893627" cy="1933204"/>
            <a:chOff x="6434086" y="829444"/>
            <a:chExt cx="5467100" cy="3652517"/>
          </a:xfrm>
        </p:grpSpPr>
        <p:sp>
          <p:nvSpPr>
            <p:cNvPr id="171" name="Hexagon 170">
              <a:extLst>
                <a:ext uri="{FF2B5EF4-FFF2-40B4-BE49-F238E27FC236}">
                  <a16:creationId xmlns:a16="http://schemas.microsoft.com/office/drawing/2014/main" id="{3CA6504F-1E7B-6DEF-73CD-3E03203C337F}"/>
                </a:ext>
              </a:extLst>
            </p:cNvPr>
            <p:cNvSpPr/>
            <p:nvPr/>
          </p:nvSpPr>
          <p:spPr>
            <a:xfrm>
              <a:off x="6434086" y="829444"/>
              <a:ext cx="5174160" cy="3562815"/>
            </a:xfrm>
            <a:prstGeom prst="hexagon">
              <a:avLst/>
            </a:prstGeom>
            <a:solidFill>
              <a:srgbClr val="DEEBF7"/>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Hexagon 171">
              <a:extLst>
                <a:ext uri="{FF2B5EF4-FFF2-40B4-BE49-F238E27FC236}">
                  <a16:creationId xmlns:a16="http://schemas.microsoft.com/office/drawing/2014/main" id="{4EB66E99-62F9-9EA0-9D4D-A22383D683B7}"/>
                </a:ext>
              </a:extLst>
            </p:cNvPr>
            <p:cNvSpPr/>
            <p:nvPr/>
          </p:nvSpPr>
          <p:spPr>
            <a:xfrm>
              <a:off x="7500976" y="1564081"/>
              <a:ext cx="3040380" cy="2093540"/>
            </a:xfrm>
            <a:prstGeom prst="hexagon">
              <a:avLst/>
            </a:prstGeom>
            <a:solidFill>
              <a:schemeClr val="accent1">
                <a:lumMod val="60000"/>
                <a:lumOff val="4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 172">
              <a:extLst>
                <a:ext uri="{FF2B5EF4-FFF2-40B4-BE49-F238E27FC236}">
                  <a16:creationId xmlns:a16="http://schemas.microsoft.com/office/drawing/2014/main" id="{84ADA9C4-001C-AC3A-28BA-0097E7A9FB53}"/>
                </a:ext>
              </a:extLst>
            </p:cNvPr>
            <p:cNvGrpSpPr/>
            <p:nvPr/>
          </p:nvGrpSpPr>
          <p:grpSpPr>
            <a:xfrm>
              <a:off x="7718305" y="2120128"/>
              <a:ext cx="171374" cy="289785"/>
              <a:chOff x="7656010" y="3264523"/>
              <a:chExt cx="171374" cy="289785"/>
            </a:xfrm>
          </p:grpSpPr>
          <p:cxnSp>
            <p:nvCxnSpPr>
              <p:cNvPr id="192" name="Straight Connector 191">
                <a:extLst>
                  <a:ext uri="{FF2B5EF4-FFF2-40B4-BE49-F238E27FC236}">
                    <a16:creationId xmlns:a16="http://schemas.microsoft.com/office/drawing/2014/main" id="{D5445CED-3298-C85E-A5E4-C7620DF3B714}"/>
                  </a:ext>
                </a:extLst>
              </p:cNvPr>
              <p:cNvCxnSpPr>
                <a:cxnSpLocks/>
                <a:stCxn id="193" idx="4"/>
                <a:endCxn id="179" idx="0"/>
              </p:cNvCxnSpPr>
              <p:nvPr/>
            </p:nvCxnSpPr>
            <p:spPr>
              <a:xfrm flipH="1">
                <a:off x="7741696" y="3435898"/>
                <a:ext cx="2" cy="11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625A81-8EFE-62CB-0837-2464A0E24774}"/>
                  </a:ext>
                </a:extLst>
              </p:cNvPr>
              <p:cNvSpPr/>
              <p:nvPr/>
            </p:nvSpPr>
            <p:spPr>
              <a:xfrm>
                <a:off x="7656010" y="3264523"/>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Rectangle: Rounded Corners 173">
              <a:extLst>
                <a:ext uri="{FF2B5EF4-FFF2-40B4-BE49-F238E27FC236}">
                  <a16:creationId xmlns:a16="http://schemas.microsoft.com/office/drawing/2014/main" id="{4FD48332-DD92-05C8-CACD-AF9C69CDAAD6}"/>
                </a:ext>
              </a:extLst>
            </p:cNvPr>
            <p:cNvSpPr/>
            <p:nvPr/>
          </p:nvSpPr>
          <p:spPr>
            <a:xfrm>
              <a:off x="9671729" y="2659803"/>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Connector: Elbow 174">
              <a:extLst>
                <a:ext uri="{FF2B5EF4-FFF2-40B4-BE49-F238E27FC236}">
                  <a16:creationId xmlns:a16="http://schemas.microsoft.com/office/drawing/2014/main" id="{E5A4018A-BAB1-7BD0-049C-33311D8E211A}"/>
                </a:ext>
              </a:extLst>
            </p:cNvPr>
            <p:cNvCxnSpPr>
              <a:cxnSpLocks/>
              <a:stCxn id="179" idx="3"/>
              <a:endCxn id="177" idx="1"/>
            </p:cNvCxnSpPr>
            <p:nvPr/>
          </p:nvCxnSpPr>
          <p:spPr>
            <a:xfrm flipV="1">
              <a:off x="8016899" y="2432927"/>
              <a:ext cx="692841" cy="152768"/>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6A24D67-17C0-4D77-423E-C601C2D2325C}"/>
                </a:ext>
              </a:extLst>
            </p:cNvPr>
            <p:cNvCxnSpPr>
              <a:cxnSpLocks/>
              <a:stCxn id="177" idx="3"/>
              <a:endCxn id="174" idx="0"/>
            </p:cNvCxnSpPr>
            <p:nvPr/>
          </p:nvCxnSpPr>
          <p:spPr>
            <a:xfrm>
              <a:off x="9135557" y="2432927"/>
              <a:ext cx="749080" cy="226876"/>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2E004944-F882-C9A8-65B9-67369A2AD7D8}"/>
                </a:ext>
              </a:extLst>
            </p:cNvPr>
            <p:cNvSpPr/>
            <p:nvPr/>
          </p:nvSpPr>
          <p:spPr>
            <a:xfrm>
              <a:off x="8709741" y="2257145"/>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Diamond 177">
              <a:extLst>
                <a:ext uri="{FF2B5EF4-FFF2-40B4-BE49-F238E27FC236}">
                  <a16:creationId xmlns:a16="http://schemas.microsoft.com/office/drawing/2014/main" id="{D31FEAF5-1B44-7985-E332-1ED7980355EB}"/>
                </a:ext>
              </a:extLst>
            </p:cNvPr>
            <p:cNvSpPr/>
            <p:nvPr/>
          </p:nvSpPr>
          <p:spPr>
            <a:xfrm>
              <a:off x="9148994" y="236044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959DE4A7-82CE-54D2-AF15-5C1BA18B7EF9}"/>
                </a:ext>
              </a:extLst>
            </p:cNvPr>
            <p:cNvSpPr/>
            <p:nvPr/>
          </p:nvSpPr>
          <p:spPr>
            <a:xfrm>
              <a:off x="7591081" y="2409913"/>
              <a:ext cx="425818"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Diamond 179">
              <a:extLst>
                <a:ext uri="{FF2B5EF4-FFF2-40B4-BE49-F238E27FC236}">
                  <a16:creationId xmlns:a16="http://schemas.microsoft.com/office/drawing/2014/main" id="{FEFA422D-00F5-2E3F-EECF-6BA3674F1EBD}"/>
                </a:ext>
              </a:extLst>
            </p:cNvPr>
            <p:cNvSpPr/>
            <p:nvPr/>
          </p:nvSpPr>
          <p:spPr>
            <a:xfrm>
              <a:off x="8026607" y="2502780"/>
              <a:ext cx="167131" cy="167133"/>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Rounded Corners 180">
              <a:extLst>
                <a:ext uri="{FF2B5EF4-FFF2-40B4-BE49-F238E27FC236}">
                  <a16:creationId xmlns:a16="http://schemas.microsoft.com/office/drawing/2014/main" id="{68C69193-9641-660A-D29C-EDC53265D823}"/>
                </a:ext>
              </a:extLst>
            </p:cNvPr>
            <p:cNvSpPr/>
            <p:nvPr/>
          </p:nvSpPr>
          <p:spPr>
            <a:xfrm>
              <a:off x="8954217" y="3078046"/>
              <a:ext cx="425816" cy="351565"/>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Connector: Elbow 181">
              <a:extLst>
                <a:ext uri="{FF2B5EF4-FFF2-40B4-BE49-F238E27FC236}">
                  <a16:creationId xmlns:a16="http://schemas.microsoft.com/office/drawing/2014/main" id="{2BCAC452-57D1-8C6E-7210-EAF0C06E26E0}"/>
                </a:ext>
              </a:extLst>
            </p:cNvPr>
            <p:cNvCxnSpPr>
              <a:cxnSpLocks/>
              <a:stCxn id="189" idx="3"/>
              <a:endCxn id="181" idx="1"/>
            </p:cNvCxnSpPr>
            <p:nvPr/>
          </p:nvCxnSpPr>
          <p:spPr>
            <a:xfrm flipH="1">
              <a:off x="8954216" y="2814472"/>
              <a:ext cx="698886" cy="439357"/>
            </a:xfrm>
            <a:prstGeom prst="bentConnector5">
              <a:avLst>
                <a:gd name="adj1" fmla="val 33475"/>
                <a:gd name="adj2" fmla="val 26193"/>
                <a:gd name="adj3" fmla="val 12478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356034D7-7C58-6F75-7DF5-34251C720805}"/>
                </a:ext>
              </a:extLst>
            </p:cNvPr>
            <p:cNvSpPr txBox="1"/>
            <p:nvPr/>
          </p:nvSpPr>
          <p:spPr>
            <a:xfrm>
              <a:off x="7618588" y="1545013"/>
              <a:ext cx="2567017" cy="639650"/>
            </a:xfrm>
            <a:prstGeom prst="rect">
              <a:avLst/>
            </a:prstGeom>
            <a:noFill/>
          </p:spPr>
          <p:txBody>
            <a:bodyPr wrap="square" rtlCol="0">
              <a:spAutoFit/>
            </a:bodyPr>
            <a:lstStyle/>
            <a:p>
              <a:pPr algn="r"/>
              <a:r>
                <a:rPr lang="en-GB" sz="800" b="1" cap="all" dirty="0">
                  <a:solidFill>
                    <a:schemeClr val="bg1"/>
                  </a:solidFill>
                  <a:latin typeface="Alte Haas Grotesk" panose="02000503000000020004" pitchFamily="2" charset="0"/>
                </a:rPr>
                <a:t>Seats Availability DOMAIN</a:t>
              </a:r>
            </a:p>
          </p:txBody>
        </p:sp>
        <p:sp>
          <p:nvSpPr>
            <p:cNvPr id="184" name="TextBox 183">
              <a:extLst>
                <a:ext uri="{FF2B5EF4-FFF2-40B4-BE49-F238E27FC236}">
                  <a16:creationId xmlns:a16="http://schemas.microsoft.com/office/drawing/2014/main" id="{96361581-2B69-94DE-F454-F0D9793AFB52}"/>
                </a:ext>
              </a:extLst>
            </p:cNvPr>
            <p:cNvSpPr txBox="1"/>
            <p:nvPr/>
          </p:nvSpPr>
          <p:spPr>
            <a:xfrm>
              <a:off x="9182782" y="862837"/>
              <a:ext cx="1523319" cy="407051"/>
            </a:xfrm>
            <a:prstGeom prst="rect">
              <a:avLst/>
            </a:prstGeom>
            <a:noFill/>
          </p:spPr>
          <p:txBody>
            <a:bodyPr wrap="square" rtlCol="0">
              <a:spAutoFit/>
            </a:bodyPr>
            <a:lstStyle/>
            <a:p>
              <a:pPr algn="r"/>
              <a:r>
                <a:rPr lang="en-GB" sz="800" b="1" cap="all" dirty="0">
                  <a:latin typeface="Alte Haas Grotesk" panose="02000503000000020004" pitchFamily="2" charset="0"/>
                </a:rPr>
                <a:t>Infra</a:t>
              </a:r>
            </a:p>
          </p:txBody>
        </p:sp>
        <p:sp>
          <p:nvSpPr>
            <p:cNvPr id="185" name="Right Brace 184">
              <a:extLst>
                <a:ext uri="{FF2B5EF4-FFF2-40B4-BE49-F238E27FC236}">
                  <a16:creationId xmlns:a16="http://schemas.microsoft.com/office/drawing/2014/main" id="{E89BE776-D4A3-4CBC-2B8C-8B0DB93D0CFF}"/>
                </a:ext>
              </a:extLst>
            </p:cNvPr>
            <p:cNvSpPr/>
            <p:nvPr/>
          </p:nvSpPr>
          <p:spPr>
            <a:xfrm rot="12414236">
              <a:off x="10019507" y="3457714"/>
              <a:ext cx="883655" cy="428062"/>
            </a:xfrm>
            <a:prstGeom prst="rightBrace">
              <a:avLst>
                <a:gd name="adj1" fmla="val 9622"/>
                <a:gd name="adj2" fmla="val 5401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Oval 185">
              <a:extLst>
                <a:ext uri="{FF2B5EF4-FFF2-40B4-BE49-F238E27FC236}">
                  <a16:creationId xmlns:a16="http://schemas.microsoft.com/office/drawing/2014/main" id="{F7EFA404-9C19-B860-A261-9E4C100A7DE4}"/>
                </a:ext>
              </a:extLst>
            </p:cNvPr>
            <p:cNvSpPr/>
            <p:nvPr/>
          </p:nvSpPr>
          <p:spPr>
            <a:xfrm>
              <a:off x="9926171" y="334392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97DD16C-F9E2-3178-16D4-60241CEE07AA}"/>
                </a:ext>
              </a:extLst>
            </p:cNvPr>
            <p:cNvSpPr/>
            <p:nvPr/>
          </p:nvSpPr>
          <p:spPr>
            <a:xfrm rot="17820000">
              <a:off x="10111547" y="3443045"/>
              <a:ext cx="1204694" cy="54631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cap="all" dirty="0">
                  <a:solidFill>
                    <a:schemeClr val="tx1"/>
                  </a:solidFill>
                </a:rPr>
                <a:t>Repo (adapter)</a:t>
              </a:r>
              <a:endParaRPr lang="en-GB" sz="700" b="1" cap="all" dirty="0">
                <a:solidFill>
                  <a:schemeClr val="tx1"/>
                </a:solidFill>
              </a:endParaRPr>
            </a:p>
          </p:txBody>
        </p:sp>
        <p:cxnSp>
          <p:nvCxnSpPr>
            <p:cNvPr id="188" name="Straight Arrow Connector 187">
              <a:extLst>
                <a:ext uri="{FF2B5EF4-FFF2-40B4-BE49-F238E27FC236}">
                  <a16:creationId xmlns:a16="http://schemas.microsoft.com/office/drawing/2014/main" id="{03B731CE-C71E-A7D3-0C80-7B69E4ACF236}"/>
                </a:ext>
              </a:extLst>
            </p:cNvPr>
            <p:cNvCxnSpPr>
              <a:cxnSpLocks/>
              <a:stCxn id="181" idx="3"/>
              <a:endCxn id="186" idx="2"/>
            </p:cNvCxnSpPr>
            <p:nvPr/>
          </p:nvCxnSpPr>
          <p:spPr>
            <a:xfrm>
              <a:off x="9380033" y="3253829"/>
              <a:ext cx="546138" cy="1757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7503AD24-1058-9D59-37D2-073DDEE2FC85}"/>
                </a:ext>
              </a:extLst>
            </p:cNvPr>
            <p:cNvSpPr/>
            <p:nvPr/>
          </p:nvSpPr>
          <p:spPr>
            <a:xfrm>
              <a:off x="9485971" y="2730905"/>
              <a:ext cx="167131" cy="167131"/>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lowchart: Magnetic Disk 189">
              <a:extLst>
                <a:ext uri="{FF2B5EF4-FFF2-40B4-BE49-F238E27FC236}">
                  <a16:creationId xmlns:a16="http://schemas.microsoft.com/office/drawing/2014/main" id="{869E3C6F-A3B0-4823-B10E-BA0A7B6BFD80}"/>
                </a:ext>
              </a:extLst>
            </p:cNvPr>
            <p:cNvSpPr/>
            <p:nvPr/>
          </p:nvSpPr>
          <p:spPr>
            <a:xfrm>
              <a:off x="11396665" y="3773984"/>
              <a:ext cx="504521" cy="707977"/>
            </a:xfrm>
            <a:prstGeom prst="flowChartMagneticDisk">
              <a:avLst/>
            </a:prstGeom>
            <a:solidFill>
              <a:srgbClr val="DEEBF7"/>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accent1"/>
                  </a:solidFill>
                </a:rPr>
                <a:t>db</a:t>
              </a:r>
              <a:endParaRPr lang="fr-FR" sz="800" b="1" cap="all" dirty="0">
                <a:solidFill>
                  <a:schemeClr val="accent1"/>
                </a:solidFill>
              </a:endParaRPr>
            </a:p>
          </p:txBody>
        </p:sp>
        <p:cxnSp>
          <p:nvCxnSpPr>
            <p:cNvPr id="191" name="Straight Arrow Connector 190">
              <a:extLst>
                <a:ext uri="{FF2B5EF4-FFF2-40B4-BE49-F238E27FC236}">
                  <a16:creationId xmlns:a16="http://schemas.microsoft.com/office/drawing/2014/main" id="{E4783ED7-0832-34CB-BF77-7CABC0EE31E7}"/>
                </a:ext>
              </a:extLst>
            </p:cNvPr>
            <p:cNvCxnSpPr>
              <a:cxnSpLocks/>
              <a:stCxn id="187" idx="2"/>
              <a:endCxn id="190" idx="2"/>
            </p:cNvCxnSpPr>
            <p:nvPr/>
          </p:nvCxnSpPr>
          <p:spPr>
            <a:xfrm>
              <a:off x="10957277" y="3840211"/>
              <a:ext cx="439387" cy="287763"/>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832440EA-B72F-04C3-EFD2-31AB61EB8382}"/>
              </a:ext>
            </a:extLst>
          </p:cNvPr>
          <p:cNvCxnSpPr>
            <a:cxnSpLocks/>
            <a:stCxn id="150" idx="2"/>
            <a:endCxn id="193" idx="1"/>
          </p:cNvCxnSpPr>
          <p:nvPr/>
        </p:nvCxnSpPr>
        <p:spPr>
          <a:xfrm>
            <a:off x="9552903" y="4941393"/>
            <a:ext cx="224980" cy="21199"/>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B4EA41F1-A440-2F90-8DE8-61CF29EE04C4}"/>
              </a:ext>
            </a:extLst>
          </p:cNvPr>
          <p:cNvSpPr/>
          <p:nvPr/>
        </p:nvSpPr>
        <p:spPr>
          <a:xfrm rot="17820000">
            <a:off x="5411476" y="3179914"/>
            <a:ext cx="824437" cy="546311"/>
          </a:xfrm>
          <a:prstGeom prst="rect">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Auditorium </a:t>
            </a:r>
            <a:r>
              <a:rPr lang="fr-FR" sz="900" cap="all" dirty="0" err="1">
                <a:solidFill>
                  <a:schemeClr val="tx1"/>
                </a:solidFill>
              </a:rPr>
              <a:t>seating</a:t>
            </a:r>
            <a:r>
              <a:rPr lang="fr-FR" sz="900" cap="all" dirty="0">
                <a:solidFill>
                  <a:schemeClr val="tx1"/>
                </a:solidFill>
              </a:rPr>
              <a:t> </a:t>
            </a:r>
            <a:r>
              <a:rPr lang="fr-FR" sz="900" b="1" cap="all" dirty="0">
                <a:solidFill>
                  <a:schemeClr val="tx1"/>
                </a:solidFill>
              </a:rPr>
              <a:t>ACL</a:t>
            </a:r>
            <a:r>
              <a:rPr lang="fr-FR" sz="900" cap="all" dirty="0">
                <a:solidFill>
                  <a:schemeClr val="tx1"/>
                </a:solidFill>
              </a:rPr>
              <a:t> (Adapter)</a:t>
            </a:r>
            <a:endParaRPr lang="en-GB" sz="900" cap="all" dirty="0">
              <a:solidFill>
                <a:schemeClr val="tx1"/>
              </a:solidFill>
            </a:endParaRPr>
          </a:p>
        </p:txBody>
      </p:sp>
      <p:cxnSp>
        <p:nvCxnSpPr>
          <p:cNvPr id="80" name="Straight Arrow Connector 79">
            <a:extLst>
              <a:ext uri="{FF2B5EF4-FFF2-40B4-BE49-F238E27FC236}">
                <a16:creationId xmlns:a16="http://schemas.microsoft.com/office/drawing/2014/main" id="{CF148EDC-DFD7-DD46-9E09-4881F99D4190}"/>
              </a:ext>
            </a:extLst>
          </p:cNvPr>
          <p:cNvCxnSpPr>
            <a:cxnSpLocks/>
            <a:stCxn id="216" idx="2"/>
          </p:cNvCxnSpPr>
          <p:nvPr/>
        </p:nvCxnSpPr>
        <p:spPr>
          <a:xfrm flipV="1">
            <a:off x="6067078" y="1857173"/>
            <a:ext cx="3297851" cy="171990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B73EF0-935D-80FD-0DA6-10CCD5AA72D7}"/>
              </a:ext>
            </a:extLst>
          </p:cNvPr>
          <p:cNvSpPr txBox="1"/>
          <p:nvPr/>
        </p:nvSpPr>
        <p:spPr>
          <a:xfrm>
            <a:off x="6626350" y="2894382"/>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sp>
        <p:nvSpPr>
          <p:cNvPr id="147" name="Rectangle 146">
            <a:extLst>
              <a:ext uri="{FF2B5EF4-FFF2-40B4-BE49-F238E27FC236}">
                <a16:creationId xmlns:a16="http://schemas.microsoft.com/office/drawing/2014/main" id="{86B6EB44-AA4A-653F-C0E5-F7D29686C9D9}"/>
              </a:ext>
            </a:extLst>
          </p:cNvPr>
          <p:cNvSpPr/>
          <p:nvPr/>
        </p:nvSpPr>
        <p:spPr>
          <a:xfrm rot="17798078">
            <a:off x="9078840" y="1743118"/>
            <a:ext cx="910930" cy="322182"/>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sp>
        <p:nvSpPr>
          <p:cNvPr id="150" name="Rectangle 149">
            <a:extLst>
              <a:ext uri="{FF2B5EF4-FFF2-40B4-BE49-F238E27FC236}">
                <a16:creationId xmlns:a16="http://schemas.microsoft.com/office/drawing/2014/main" id="{129B36FF-2726-96F6-96F9-A1ED9706C7D2}"/>
              </a:ext>
            </a:extLst>
          </p:cNvPr>
          <p:cNvSpPr/>
          <p:nvPr/>
        </p:nvSpPr>
        <p:spPr>
          <a:xfrm rot="17798078">
            <a:off x="9016112" y="4761317"/>
            <a:ext cx="851298" cy="248673"/>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a:solidFill>
                  <a:schemeClr val="tx1"/>
                </a:solidFill>
              </a:rPr>
              <a:t>Web </a:t>
            </a:r>
            <a:r>
              <a:rPr lang="fr-FR" sz="900" cap="all" dirty="0" err="1">
                <a:solidFill>
                  <a:schemeClr val="tx1"/>
                </a:solidFill>
              </a:rPr>
              <a:t>controller</a:t>
            </a:r>
            <a:endParaRPr lang="en-GB" sz="900" cap="all" dirty="0">
              <a:solidFill>
                <a:schemeClr val="tx1"/>
              </a:solidFill>
            </a:endParaRPr>
          </a:p>
        </p:txBody>
      </p:sp>
      <p:cxnSp>
        <p:nvCxnSpPr>
          <p:cNvPr id="153" name="Straight Arrow Connector 152">
            <a:extLst>
              <a:ext uri="{FF2B5EF4-FFF2-40B4-BE49-F238E27FC236}">
                <a16:creationId xmlns:a16="http://schemas.microsoft.com/office/drawing/2014/main" id="{DB582013-8C85-3BFC-0027-8C909A8F3FE4}"/>
              </a:ext>
            </a:extLst>
          </p:cNvPr>
          <p:cNvCxnSpPr>
            <a:cxnSpLocks/>
            <a:stCxn id="216" idx="2"/>
          </p:cNvCxnSpPr>
          <p:nvPr/>
        </p:nvCxnSpPr>
        <p:spPr>
          <a:xfrm>
            <a:off x="6067078" y="3577079"/>
            <a:ext cx="3207383" cy="126863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F5B00FA-831A-60D9-35C3-16C6FE4A2696}"/>
              </a:ext>
            </a:extLst>
          </p:cNvPr>
          <p:cNvSpPr txBox="1"/>
          <p:nvPr/>
        </p:nvSpPr>
        <p:spPr>
          <a:xfrm>
            <a:off x="6494828" y="3620884"/>
            <a:ext cx="618793" cy="230832"/>
          </a:xfrm>
          <a:prstGeom prst="rect">
            <a:avLst/>
          </a:prstGeom>
          <a:noFill/>
        </p:spPr>
        <p:txBody>
          <a:bodyPr wrap="square" rtlCol="0">
            <a:spAutoFit/>
          </a:bodyPr>
          <a:lstStyle/>
          <a:p>
            <a:r>
              <a:rPr lang="fr-FR" sz="900" b="1" dirty="0">
                <a:latin typeface="Alte Haas Grotesk" panose="02000503000000020004" pitchFamily="2" charset="0"/>
              </a:rPr>
              <a:t>HTTP</a:t>
            </a:r>
            <a:endParaRPr lang="en-GB" sz="900" b="1" dirty="0">
              <a:latin typeface="Alte Haas Grotesk" panose="02000503000000020004" pitchFamily="2" charset="0"/>
            </a:endParaRPr>
          </a:p>
        </p:txBody>
      </p:sp>
      <p:cxnSp>
        <p:nvCxnSpPr>
          <p:cNvPr id="159" name="Straight Arrow Connector 158">
            <a:extLst>
              <a:ext uri="{FF2B5EF4-FFF2-40B4-BE49-F238E27FC236}">
                <a16:creationId xmlns:a16="http://schemas.microsoft.com/office/drawing/2014/main" id="{482C9FBF-083C-E03A-1E91-7D0E1A3E8928}"/>
              </a:ext>
            </a:extLst>
          </p:cNvPr>
          <p:cNvCxnSpPr>
            <a:cxnSpLocks/>
            <a:stCxn id="160" idx="2"/>
          </p:cNvCxnSpPr>
          <p:nvPr/>
        </p:nvCxnSpPr>
        <p:spPr>
          <a:xfrm>
            <a:off x="2082406" y="2316045"/>
            <a:ext cx="400567" cy="30323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6B81530-3AF7-F7F1-E6D2-30E2FCEF1862}"/>
              </a:ext>
            </a:extLst>
          </p:cNvPr>
          <p:cNvSpPr/>
          <p:nvPr/>
        </p:nvSpPr>
        <p:spPr>
          <a:xfrm rot="17798078">
            <a:off x="1343693" y="1999023"/>
            <a:ext cx="1086095" cy="437786"/>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cap="all" dirty="0" err="1">
                <a:solidFill>
                  <a:schemeClr val="tx1"/>
                </a:solidFill>
              </a:rPr>
              <a:t>WebController</a:t>
            </a:r>
            <a:r>
              <a:rPr lang="fr-FR" sz="900" cap="all" dirty="0">
                <a:solidFill>
                  <a:schemeClr val="tx1"/>
                </a:solidFill>
              </a:rPr>
              <a:t> (Adapter)</a:t>
            </a:r>
            <a:endParaRPr lang="en-GB" sz="900" cap="all" dirty="0">
              <a:solidFill>
                <a:schemeClr val="tx1"/>
              </a:solidFill>
            </a:endParaRPr>
          </a:p>
        </p:txBody>
      </p:sp>
      <p:sp>
        <p:nvSpPr>
          <p:cNvPr id="161" name="TextBox 160">
            <a:extLst>
              <a:ext uri="{FF2B5EF4-FFF2-40B4-BE49-F238E27FC236}">
                <a16:creationId xmlns:a16="http://schemas.microsoft.com/office/drawing/2014/main" id="{7F5086DF-C070-E37B-B057-56181D96B9DE}"/>
              </a:ext>
            </a:extLst>
          </p:cNvPr>
          <p:cNvSpPr txBox="1"/>
          <p:nvPr/>
        </p:nvSpPr>
        <p:spPr>
          <a:xfrm>
            <a:off x="2078667" y="2152354"/>
            <a:ext cx="618793" cy="215444"/>
          </a:xfrm>
          <a:prstGeom prst="rect">
            <a:avLst/>
          </a:prstGeom>
          <a:noFill/>
        </p:spPr>
        <p:txBody>
          <a:bodyPr wrap="square" rtlCol="0">
            <a:spAutoFit/>
          </a:bodyPr>
          <a:lstStyle/>
          <a:p>
            <a:r>
              <a:rPr lang="fr-FR" sz="800" b="1" dirty="0">
                <a:solidFill>
                  <a:srgbClr val="C00000"/>
                </a:solidFill>
                <a:latin typeface="Alte Haas Grotesk" panose="02000503000000020004" pitchFamily="2" charset="0"/>
              </a:rPr>
              <a:t>(in proc)</a:t>
            </a:r>
            <a:endParaRPr lang="en-GB" sz="800" b="1" dirty="0">
              <a:solidFill>
                <a:srgbClr val="C00000"/>
              </a:solidFill>
              <a:latin typeface="Alte Haas Grotesk" panose="02000503000000020004" pitchFamily="2" charset="0"/>
            </a:endParaRPr>
          </a:p>
        </p:txBody>
      </p:sp>
      <p:cxnSp>
        <p:nvCxnSpPr>
          <p:cNvPr id="151" name="Straight Arrow Connector 150">
            <a:extLst>
              <a:ext uri="{FF2B5EF4-FFF2-40B4-BE49-F238E27FC236}">
                <a16:creationId xmlns:a16="http://schemas.microsoft.com/office/drawing/2014/main" id="{AAA8EB03-C188-BCCB-76CD-422A2935F39A}"/>
              </a:ext>
            </a:extLst>
          </p:cNvPr>
          <p:cNvCxnSpPr>
            <a:cxnSpLocks/>
            <a:endCxn id="146" idx="1"/>
          </p:cNvCxnSpPr>
          <p:nvPr/>
        </p:nvCxnSpPr>
        <p:spPr>
          <a:xfrm>
            <a:off x="9678302" y="1976426"/>
            <a:ext cx="144631" cy="22459"/>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2" name="Flowchart: Magnetic Disk 151">
            <a:extLst>
              <a:ext uri="{FF2B5EF4-FFF2-40B4-BE49-F238E27FC236}">
                <a16:creationId xmlns:a16="http://schemas.microsoft.com/office/drawing/2014/main" id="{20BB00AF-1EA5-8A00-B3B8-21566F76889D}"/>
              </a:ext>
            </a:extLst>
          </p:cNvPr>
          <p:cNvSpPr/>
          <p:nvPr/>
        </p:nvSpPr>
        <p:spPr>
          <a:xfrm>
            <a:off x="6036847" y="3878016"/>
            <a:ext cx="267033" cy="374718"/>
          </a:xfrm>
          <a:prstGeom prst="flowChartMagneticDisk">
            <a:avLst/>
          </a:prstGeom>
          <a:solidFill>
            <a:schemeClr val="accent6">
              <a:lumMod val="40000"/>
              <a:lumOff val="60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err="1">
                <a:solidFill>
                  <a:schemeClr val="tx1"/>
                </a:solidFill>
                <a:latin typeface="Alte Haas Grotesk" panose="02000503000000020004" pitchFamily="2" charset="0"/>
              </a:rPr>
              <a:t>db</a:t>
            </a:r>
            <a:endParaRPr lang="fr-FR" sz="900" b="1" cap="all" dirty="0">
              <a:solidFill>
                <a:schemeClr val="tx1"/>
              </a:solidFill>
              <a:latin typeface="Alte Haas Grotesk" panose="02000503000000020004" pitchFamily="2" charset="0"/>
            </a:endParaRPr>
          </a:p>
        </p:txBody>
      </p:sp>
      <p:cxnSp>
        <p:nvCxnSpPr>
          <p:cNvPr id="154" name="Straight Arrow Connector 153">
            <a:extLst>
              <a:ext uri="{FF2B5EF4-FFF2-40B4-BE49-F238E27FC236}">
                <a16:creationId xmlns:a16="http://schemas.microsoft.com/office/drawing/2014/main" id="{CABABC3F-3B6D-1144-CFCE-A864B364395D}"/>
              </a:ext>
            </a:extLst>
          </p:cNvPr>
          <p:cNvCxnSpPr>
            <a:cxnSpLocks/>
            <a:stCxn id="216" idx="2"/>
            <a:endCxn id="152" idx="1"/>
          </p:cNvCxnSpPr>
          <p:nvPr/>
        </p:nvCxnSpPr>
        <p:spPr>
          <a:xfrm>
            <a:off x="6067078" y="3577079"/>
            <a:ext cx="103286" cy="30093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7832679-76F8-C80B-12C3-C199DA99102C}"/>
              </a:ext>
            </a:extLst>
          </p:cNvPr>
          <p:cNvSpPr txBox="1"/>
          <p:nvPr/>
        </p:nvSpPr>
        <p:spPr>
          <a:xfrm>
            <a:off x="329932" y="5374238"/>
            <a:ext cx="8345504" cy="1384995"/>
          </a:xfrm>
          <a:prstGeom prst="rect">
            <a:avLst/>
          </a:prstGeom>
          <a:solidFill>
            <a:schemeClr val="bg1"/>
          </a:solidFill>
          <a:ln w="6350">
            <a:solidFill>
              <a:schemeClr val="tx1"/>
            </a:solidFill>
          </a:ln>
        </p:spPr>
        <p:txBody>
          <a:bodyPr wrap="square" rtlCol="0">
            <a:spAutoFit/>
          </a:bodyPr>
          <a:lstStyle>
            <a:defPPr>
              <a:defRPr lang="fr-FR"/>
            </a:defPPr>
            <a:lvl1pPr>
              <a:defRPr sz="1200" b="1"/>
            </a:lvl1pPr>
          </a:lstStyle>
          <a:p>
            <a:r>
              <a:rPr lang="en-US" dirty="0"/>
              <a:t>The </a:t>
            </a:r>
            <a:r>
              <a:rPr lang="en-US" dirty="0" err="1"/>
              <a:t>AuditoriumSeatings</a:t>
            </a:r>
            <a:r>
              <a:rPr lang="en-US" dirty="0"/>
              <a:t> ACL </a:t>
            </a:r>
            <a:r>
              <a:rPr lang="en-US" dirty="0">
                <a:solidFill>
                  <a:schemeClr val="accent6">
                    <a:lumMod val="75000"/>
                  </a:schemeClr>
                </a:solidFill>
              </a:rPr>
              <a:t>(in green)</a:t>
            </a:r>
            <a:r>
              <a:rPr lang="en-US" dirty="0"/>
              <a:t> exposes us ready-to-use Auditorium </a:t>
            </a:r>
            <a:r>
              <a:rPr lang="en-US" dirty="0" err="1"/>
              <a:t>Seatings</a:t>
            </a:r>
            <a:r>
              <a:rPr lang="en-US" dirty="0"/>
              <a:t> for shows. It assembles them from various external sources/APIs. An Auditorium Seating is the Auditorium Layout for a show, with indications about every current seat availability.</a:t>
            </a:r>
          </a:p>
          <a:p>
            <a:br>
              <a:rPr lang="en-US" sz="500" dirty="0"/>
            </a:br>
            <a:r>
              <a:rPr lang="en-US" dirty="0">
                <a:solidFill>
                  <a:srgbClr val="C00000"/>
                </a:solidFill>
              </a:rPr>
              <a:t>Interesting option/trade-off</a:t>
            </a:r>
            <a:r>
              <a:rPr lang="en-US" dirty="0"/>
              <a:t> when we don’t want to couple our real core domain (i.e. to suggest the best possible seats for groups of people) with how to infer Auditorium </a:t>
            </a:r>
            <a:r>
              <a:rPr lang="en-US" dirty="0" err="1"/>
              <a:t>Seatings</a:t>
            </a:r>
            <a:r>
              <a:rPr lang="en-US" dirty="0"/>
              <a:t> from various external sources and models.</a:t>
            </a:r>
            <a:br>
              <a:rPr lang="en-US" dirty="0"/>
            </a:br>
            <a:br>
              <a:rPr lang="en-US" sz="500" dirty="0"/>
            </a:br>
            <a:r>
              <a:rPr lang="en-US" dirty="0"/>
              <a:t>More about it (Hexagonal or not Hexagonal?) </a:t>
            </a:r>
            <a:r>
              <a:rPr lang="en-US" dirty="0">
                <a:solidFill>
                  <a:srgbClr val="0070C0"/>
                </a:solidFill>
              </a:rPr>
              <a:t>: https://tpierrain.blogspot.com/2020/11/hexagonal-or-not-hexagonal.html</a:t>
            </a:r>
          </a:p>
        </p:txBody>
      </p:sp>
      <p:sp>
        <p:nvSpPr>
          <p:cNvPr id="155" name="TextBox 154">
            <a:extLst>
              <a:ext uri="{FF2B5EF4-FFF2-40B4-BE49-F238E27FC236}">
                <a16:creationId xmlns:a16="http://schemas.microsoft.com/office/drawing/2014/main" id="{F18172D4-1AAD-4858-DC98-0AF7C5B2AC13}"/>
              </a:ext>
            </a:extLst>
          </p:cNvPr>
          <p:cNvSpPr txBox="1"/>
          <p:nvPr/>
        </p:nvSpPr>
        <p:spPr>
          <a:xfrm>
            <a:off x="8926536" y="3319321"/>
            <a:ext cx="2995550" cy="738664"/>
          </a:xfrm>
          <a:prstGeom prst="rect">
            <a:avLst/>
          </a:prstGeom>
          <a:solidFill>
            <a:schemeClr val="tx1">
              <a:alpha val="50000"/>
            </a:schemeClr>
          </a:solidFill>
        </p:spPr>
        <p:txBody>
          <a:bodyPr wrap="square" rtlCol="0">
            <a:spAutoFit/>
          </a:bodyPr>
          <a:lstStyle/>
          <a:p>
            <a:r>
              <a:rPr lang="en-US" sz="1400" i="1" dirty="0">
                <a:solidFill>
                  <a:schemeClr val="bg1"/>
                </a:solidFill>
              </a:rPr>
              <a:t>Provides Auditorium layout (Topology) for a show, but with no information about seats availabilities</a:t>
            </a:r>
          </a:p>
        </p:txBody>
      </p:sp>
      <p:sp>
        <p:nvSpPr>
          <p:cNvPr id="163" name="TextBox 162">
            <a:extLst>
              <a:ext uri="{FF2B5EF4-FFF2-40B4-BE49-F238E27FC236}">
                <a16:creationId xmlns:a16="http://schemas.microsoft.com/office/drawing/2014/main" id="{3F5A8EDA-7A06-8252-8EE7-00B52EA40F78}"/>
              </a:ext>
            </a:extLst>
          </p:cNvPr>
          <p:cNvSpPr txBox="1"/>
          <p:nvPr/>
        </p:nvSpPr>
        <p:spPr>
          <a:xfrm>
            <a:off x="9438217" y="6238470"/>
            <a:ext cx="2074413" cy="523220"/>
          </a:xfrm>
          <a:prstGeom prst="rect">
            <a:avLst/>
          </a:prstGeom>
          <a:solidFill>
            <a:schemeClr val="tx1">
              <a:alpha val="50000"/>
            </a:schemeClr>
          </a:solidFill>
        </p:spPr>
        <p:txBody>
          <a:bodyPr wrap="square" rtlCol="0">
            <a:spAutoFit/>
          </a:bodyPr>
          <a:lstStyle>
            <a:defPPr>
              <a:defRPr lang="fr-FR"/>
            </a:defPPr>
            <a:lvl1pPr>
              <a:defRPr sz="1400" i="1">
                <a:solidFill>
                  <a:schemeClr val="bg1"/>
                </a:solidFill>
              </a:defRPr>
            </a:lvl1pPr>
          </a:lstStyle>
          <a:p>
            <a:r>
              <a:rPr lang="en-US" dirty="0"/>
              <a:t>Provides list of already reserved seats for a show</a:t>
            </a:r>
          </a:p>
        </p:txBody>
      </p:sp>
      <p:sp>
        <p:nvSpPr>
          <p:cNvPr id="14" name="TextBox 13">
            <a:extLst>
              <a:ext uri="{FF2B5EF4-FFF2-40B4-BE49-F238E27FC236}">
                <a16:creationId xmlns:a16="http://schemas.microsoft.com/office/drawing/2014/main" id="{627FB48E-E245-3A75-E813-3F6544384686}"/>
              </a:ext>
            </a:extLst>
          </p:cNvPr>
          <p:cNvSpPr txBox="1"/>
          <p:nvPr/>
        </p:nvSpPr>
        <p:spPr>
          <a:xfrm>
            <a:off x="5827365" y="1387010"/>
            <a:ext cx="2647584" cy="461665"/>
          </a:xfrm>
          <a:prstGeom prst="rect">
            <a:avLst/>
          </a:prstGeom>
          <a:noFill/>
        </p:spPr>
        <p:txBody>
          <a:bodyPr wrap="none" rtlCol="0">
            <a:spAutoFit/>
          </a:bodyPr>
          <a:lstStyle/>
          <a:p>
            <a:pPr algn="ctr"/>
            <a:r>
              <a:rPr lang="fr-FR" sz="1200" b="1" dirty="0" err="1">
                <a:solidFill>
                  <a:schemeClr val="accent6">
                    <a:lumMod val="75000"/>
                  </a:schemeClr>
                </a:solidFill>
              </a:rPr>
              <a:t>IProvideUpToDateAuditoriumSeatings</a:t>
            </a:r>
            <a:r>
              <a:rPr lang="fr-FR" sz="1200" b="1" dirty="0">
                <a:solidFill>
                  <a:schemeClr val="accent6">
                    <a:lumMod val="75000"/>
                  </a:schemeClr>
                </a:solidFill>
              </a:rPr>
              <a:t> </a:t>
            </a:r>
            <a:br>
              <a:rPr lang="fr-FR" sz="1200" b="1" dirty="0">
                <a:solidFill>
                  <a:schemeClr val="accent6">
                    <a:lumMod val="75000"/>
                  </a:schemeClr>
                </a:solidFill>
              </a:rPr>
            </a:br>
            <a:r>
              <a:rPr lang="fr-FR" sz="1200" b="1" dirty="0">
                <a:solidFill>
                  <a:schemeClr val="accent6">
                    <a:lumMod val="75000"/>
                  </a:schemeClr>
                </a:solidFill>
              </a:rPr>
              <a:t>(driven port)</a:t>
            </a:r>
            <a:endParaRPr lang="en-US" sz="1200" b="1" dirty="0">
              <a:solidFill>
                <a:schemeClr val="accent6">
                  <a:lumMod val="75000"/>
                </a:schemeClr>
              </a:solidFill>
            </a:endParaRPr>
          </a:p>
        </p:txBody>
      </p:sp>
      <p:sp>
        <p:nvSpPr>
          <p:cNvPr id="15" name="Arrow: Right 14">
            <a:extLst>
              <a:ext uri="{FF2B5EF4-FFF2-40B4-BE49-F238E27FC236}">
                <a16:creationId xmlns:a16="http://schemas.microsoft.com/office/drawing/2014/main" id="{13763CC0-B19D-F18D-32F8-65CCABA762B2}"/>
              </a:ext>
            </a:extLst>
          </p:cNvPr>
          <p:cNvSpPr/>
          <p:nvPr/>
        </p:nvSpPr>
        <p:spPr>
          <a:xfrm rot="8169860">
            <a:off x="5036015" y="2105642"/>
            <a:ext cx="1844243" cy="51788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13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F55C-0C67-8008-3583-F16BF41CBA06}"/>
              </a:ext>
            </a:extLst>
          </p:cNvPr>
          <p:cNvSpPr>
            <a:spLocks noGrp="1"/>
          </p:cNvSpPr>
          <p:nvPr>
            <p:ph type="title"/>
          </p:nvPr>
        </p:nvSpPr>
        <p:spPr/>
        <p:txBody>
          <a:bodyPr>
            <a:normAutofit/>
          </a:bodyPr>
          <a:lstStyle/>
          <a:p>
            <a:r>
              <a:rPr lang="en-US" sz="3600" b="1" cap="all" dirty="0">
                <a:solidFill>
                  <a:srgbClr val="C00000"/>
                </a:solidFill>
                <a:latin typeface="Alte Haas Grotesk" panose="02000503000000020004" pitchFamily="2" charset="0"/>
              </a:rPr>
              <a:t>Hexagonal Architecture: </a:t>
            </a:r>
            <a:br>
              <a:rPr lang="en-US" sz="3600" b="1" cap="all" dirty="0">
                <a:solidFill>
                  <a:srgbClr val="C00000"/>
                </a:solidFill>
                <a:latin typeface="Alte Haas Grotesk" panose="02000503000000020004" pitchFamily="2" charset="0"/>
              </a:rPr>
            </a:br>
            <a:r>
              <a:rPr lang="en-US" sz="3600" b="1" cap="all" dirty="0">
                <a:solidFill>
                  <a:srgbClr val="C00000"/>
                </a:solidFill>
                <a:latin typeface="Alte Haas Grotesk" panose="02000503000000020004" pitchFamily="2" charset="0"/>
              </a:rPr>
              <a:t>Actually, one pattern to…</a:t>
            </a:r>
          </a:p>
        </p:txBody>
      </p:sp>
      <p:sp>
        <p:nvSpPr>
          <p:cNvPr id="3" name="Content Placeholder 2">
            <a:extLst>
              <a:ext uri="{FF2B5EF4-FFF2-40B4-BE49-F238E27FC236}">
                <a16:creationId xmlns:a16="http://schemas.microsoft.com/office/drawing/2014/main" id="{E9C66A2F-28C4-07BB-AD2E-7140FA48EA35}"/>
              </a:ext>
            </a:extLst>
          </p:cNvPr>
          <p:cNvSpPr>
            <a:spLocks noGrp="1"/>
          </p:cNvSpPr>
          <p:nvPr>
            <p:ph idx="1"/>
          </p:nvPr>
        </p:nvSpPr>
        <p:spPr>
          <a:xfrm>
            <a:off x="1985034" y="1825625"/>
            <a:ext cx="9709608" cy="1996567"/>
          </a:xfrm>
          <a:solidFill>
            <a:schemeClr val="bg2">
              <a:alpha val="70000"/>
            </a:schemeClr>
          </a:solidFill>
          <a:ln>
            <a:noFill/>
          </a:ln>
        </p:spPr>
        <p:txBody>
          <a:bodyPr tIns="91440" bIns="0">
            <a:normAutofit fontScale="85000" lnSpcReduction="20000"/>
          </a:bodyPr>
          <a:lstStyle/>
          <a:p>
            <a:r>
              <a:rPr lang="en-US" dirty="0">
                <a:ea typeface="Times New Roman" panose="02020603050405020304" pitchFamily="18" charset="0"/>
              </a:rPr>
              <a:t>E</a:t>
            </a:r>
            <a:r>
              <a:rPr lang="en-US" dirty="0">
                <a:effectLst/>
                <a:ea typeface="Times New Roman" panose="02020603050405020304" pitchFamily="18" charset="0"/>
              </a:rPr>
              <a:t>asily switch one technology with another without breaking our core domain code (like plug-ins)</a:t>
            </a:r>
          </a:p>
          <a:p>
            <a:r>
              <a:rPr lang="en-US" dirty="0">
                <a:ea typeface="Times New Roman" panose="02020603050405020304" pitchFamily="18" charset="0"/>
              </a:rPr>
              <a:t>E</a:t>
            </a:r>
            <a:r>
              <a:rPr lang="en-US" dirty="0">
                <a:effectLst/>
                <a:ea typeface="Times New Roman" panose="02020603050405020304" pitchFamily="18" charset="0"/>
              </a:rPr>
              <a:t>asily </a:t>
            </a:r>
            <a:r>
              <a:rPr lang="en-US" dirty="0"/>
              <a:t>develop and test an application in isolation from its eventual run-time devices and databases</a:t>
            </a:r>
          </a:p>
          <a:p>
            <a:r>
              <a:rPr lang="en-US" dirty="0">
                <a:ea typeface="Times New Roman" panose="02020603050405020304" pitchFamily="18" charset="0"/>
              </a:rPr>
              <a:t>Have good time to market and fast feedbacks about what is really at stakes for our users</a:t>
            </a:r>
            <a:endParaRPr lang="en-US" dirty="0"/>
          </a:p>
        </p:txBody>
      </p:sp>
      <p:grpSp>
        <p:nvGrpSpPr>
          <p:cNvPr id="6" name="Group 5">
            <a:extLst>
              <a:ext uri="{FF2B5EF4-FFF2-40B4-BE49-F238E27FC236}">
                <a16:creationId xmlns:a16="http://schemas.microsoft.com/office/drawing/2014/main" id="{0CF7EEAF-7BBA-45B8-51AA-4E57A48D0E0C}"/>
              </a:ext>
            </a:extLst>
          </p:cNvPr>
          <p:cNvGrpSpPr/>
          <p:nvPr/>
        </p:nvGrpSpPr>
        <p:grpSpPr>
          <a:xfrm>
            <a:off x="272124" y="1825625"/>
            <a:ext cx="1731264" cy="2827564"/>
            <a:chOff x="272124" y="1825625"/>
            <a:chExt cx="1731264" cy="2827564"/>
          </a:xfrm>
        </p:grpSpPr>
        <p:pic>
          <p:nvPicPr>
            <p:cNvPr id="5" name="Picture 4" descr="A picture containing person, person, standing, male&#10;&#10;Description automatically generated">
              <a:extLst>
                <a:ext uri="{FF2B5EF4-FFF2-40B4-BE49-F238E27FC236}">
                  <a16:creationId xmlns:a16="http://schemas.microsoft.com/office/drawing/2014/main" id="{F3DE751F-C344-8D54-82A7-E99DF8141B97}"/>
                </a:ext>
              </a:extLst>
            </p:cNvPr>
            <p:cNvPicPr>
              <a:picLocks noChangeAspect="1"/>
            </p:cNvPicPr>
            <p:nvPr/>
          </p:nvPicPr>
          <p:blipFill rotWithShape="1">
            <a:blip r:embed="rId3">
              <a:extLst>
                <a:ext uri="{28A0092B-C50C-407E-A947-70E740481C1C}">
                  <a14:useLocalDpi xmlns:a14="http://schemas.microsoft.com/office/drawing/2010/main" val="0"/>
                </a:ext>
              </a:extLst>
            </a:blip>
            <a:srcRect l="40101" r="17239" b="24426"/>
            <a:stretch/>
          </p:blipFill>
          <p:spPr>
            <a:xfrm>
              <a:off x="414544" y="1825625"/>
              <a:ext cx="1446424" cy="1996567"/>
            </a:xfrm>
            <a:prstGeom prst="rect">
              <a:avLst/>
            </a:prstGeom>
          </p:spPr>
        </p:pic>
        <p:sp>
          <p:nvSpPr>
            <p:cNvPr id="4" name="TextBox 3">
              <a:extLst>
                <a:ext uri="{FF2B5EF4-FFF2-40B4-BE49-F238E27FC236}">
                  <a16:creationId xmlns:a16="http://schemas.microsoft.com/office/drawing/2014/main" id="{DCAF773B-D565-A9D9-E503-E066F958C85B}"/>
                </a:ext>
              </a:extLst>
            </p:cNvPr>
            <p:cNvSpPr txBox="1"/>
            <p:nvPr/>
          </p:nvSpPr>
          <p:spPr>
            <a:xfrm>
              <a:off x="272124" y="3822192"/>
              <a:ext cx="1731264" cy="830997"/>
            </a:xfrm>
            <a:prstGeom prst="rect">
              <a:avLst/>
            </a:prstGeom>
            <a:noFill/>
          </p:spPr>
          <p:txBody>
            <a:bodyPr wrap="square" rtlCol="0">
              <a:spAutoFit/>
            </a:bodyPr>
            <a:lstStyle/>
            <a:p>
              <a:pPr algn="ctr"/>
              <a:r>
                <a:rPr lang="en-US" sz="2400" b="1" dirty="0">
                  <a:latin typeface="Alte Haas Grotesk" panose="02000503000000020004" pitchFamily="2" charset="0"/>
                </a:rPr>
                <a:t>Alistair Cockburn</a:t>
              </a:r>
            </a:p>
          </p:txBody>
        </p:sp>
      </p:grpSp>
    </p:spTree>
    <p:extLst>
      <p:ext uri="{BB962C8B-B14F-4D97-AF65-F5344CB8AC3E}">
        <p14:creationId xmlns:p14="http://schemas.microsoft.com/office/powerpoint/2010/main" val="259005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2 Zones</a:t>
            </a:r>
          </a:p>
        </p:txBody>
      </p:sp>
      <p:grpSp>
        <p:nvGrpSpPr>
          <p:cNvPr id="3" name="Group 2">
            <a:extLst>
              <a:ext uri="{FF2B5EF4-FFF2-40B4-BE49-F238E27FC236}">
                <a16:creationId xmlns:a16="http://schemas.microsoft.com/office/drawing/2014/main" id="{C4BA85A9-F91A-7558-8744-64DF70604B1F}"/>
              </a:ext>
            </a:extLst>
          </p:cNvPr>
          <p:cNvGrpSpPr/>
          <p:nvPr/>
        </p:nvGrpSpPr>
        <p:grpSpPr>
          <a:xfrm>
            <a:off x="3508920" y="1890756"/>
            <a:ext cx="5174160" cy="3562815"/>
            <a:chOff x="2544432" y="1890756"/>
            <a:chExt cx="5174160" cy="3562815"/>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cap="all" dirty="0">
                  <a:latin typeface="Alte Haas Grotesk" panose="02000503000000020004" pitchFamily="2" charset="0"/>
                </a:rPr>
                <a:t>DOMAIN</a:t>
              </a:r>
            </a:p>
          </p:txBody>
        </p:sp>
        <p:sp>
          <p:nvSpPr>
            <p:cNvPr id="2" name="TextBox 1">
              <a:extLst>
                <a:ext uri="{FF2B5EF4-FFF2-40B4-BE49-F238E27FC236}">
                  <a16:creationId xmlns:a16="http://schemas.microsoft.com/office/drawing/2014/main" id="{4ED746AF-3D73-002D-4C66-4F3AB1AD0167}"/>
                </a:ext>
              </a:extLst>
            </p:cNvPr>
            <p:cNvSpPr txBox="1"/>
            <p:nvPr/>
          </p:nvSpPr>
          <p:spPr>
            <a:xfrm>
              <a:off x="5387544" y="1965687"/>
              <a:ext cx="1659432" cy="584775"/>
            </a:xfrm>
            <a:prstGeom prst="rect">
              <a:avLst/>
            </a:prstGeom>
            <a:noFill/>
          </p:spPr>
          <p:txBody>
            <a:bodyPr wrap="square" rtlCol="0">
              <a:spAutoFit/>
            </a:bodyPr>
            <a:lstStyle/>
            <a:p>
              <a:r>
                <a:rPr lang="en-US" sz="3200" b="1" cap="all" dirty="0">
                  <a:latin typeface="Alte Haas Grotesk" panose="02000503000000020004" pitchFamily="2" charset="0"/>
                </a:rPr>
                <a:t>INFRA</a:t>
              </a:r>
            </a:p>
          </p:txBody>
        </p:sp>
      </p:grpSp>
    </p:spTree>
    <p:extLst>
      <p:ext uri="{BB962C8B-B14F-4D97-AF65-F5344CB8AC3E}">
        <p14:creationId xmlns:p14="http://schemas.microsoft.com/office/powerpoint/2010/main" val="28787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6C22163D-87CF-BDE6-599E-F2275CD480AD}"/>
              </a:ext>
            </a:extLst>
          </p:cNvPr>
          <p:cNvSpPr txBox="1"/>
          <p:nvPr/>
        </p:nvSpPr>
        <p:spPr>
          <a:xfrm>
            <a:off x="553665" y="176549"/>
            <a:ext cx="11130335" cy="830997"/>
          </a:xfrm>
          <a:prstGeom prst="rect">
            <a:avLst/>
          </a:prstGeom>
          <a:noFill/>
        </p:spPr>
        <p:txBody>
          <a:bodyPr wrap="square" rtlCol="0" anchor="t">
            <a:spAutoFit/>
          </a:bodyPr>
          <a:lstStyle/>
          <a:p>
            <a:pPr algn="r"/>
            <a:r>
              <a:rPr lang="en-US" sz="4800" b="1" cap="all" dirty="0">
                <a:solidFill>
                  <a:srgbClr val="C00000"/>
                </a:solidFill>
                <a:latin typeface="Alte Haas Grotesk" panose="02000503000000020004" pitchFamily="2" charset="0"/>
              </a:rPr>
              <a:t>Communicating via…</a:t>
            </a:r>
          </a:p>
        </p:txBody>
      </p:sp>
      <p:grpSp>
        <p:nvGrpSpPr>
          <p:cNvPr id="3" name="Group 2">
            <a:extLst>
              <a:ext uri="{FF2B5EF4-FFF2-40B4-BE49-F238E27FC236}">
                <a16:creationId xmlns:a16="http://schemas.microsoft.com/office/drawing/2014/main" id="{846A2365-9234-DC11-EB6F-49C212AC8260}"/>
              </a:ext>
            </a:extLst>
          </p:cNvPr>
          <p:cNvGrpSpPr/>
          <p:nvPr/>
        </p:nvGrpSpPr>
        <p:grpSpPr>
          <a:xfrm>
            <a:off x="3508920" y="1890756"/>
            <a:ext cx="5174160" cy="3725219"/>
            <a:chOff x="2544432" y="1890756"/>
            <a:chExt cx="5174160" cy="3725219"/>
          </a:xfrm>
        </p:grpSpPr>
        <p:sp>
          <p:nvSpPr>
            <p:cNvPr id="35" name="Hexagon 34">
              <a:extLst>
                <a:ext uri="{FF2B5EF4-FFF2-40B4-BE49-F238E27FC236}">
                  <a16:creationId xmlns:a16="http://schemas.microsoft.com/office/drawing/2014/main" id="{33B14C1D-1A7E-737A-1CCD-C4EC7DED6FA1}"/>
                </a:ext>
              </a:extLst>
            </p:cNvPr>
            <p:cNvSpPr/>
            <p:nvPr/>
          </p:nvSpPr>
          <p:spPr>
            <a:xfrm>
              <a:off x="2544432" y="1890756"/>
              <a:ext cx="5174160" cy="3562815"/>
            </a:xfrm>
            <a:prstGeom prst="hexagon">
              <a:avLst/>
            </a:prstGeom>
            <a:solidFill>
              <a:srgbClr val="DFC9EF"/>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Hexagon 33">
              <a:extLst>
                <a:ext uri="{FF2B5EF4-FFF2-40B4-BE49-F238E27FC236}">
                  <a16:creationId xmlns:a16="http://schemas.microsoft.com/office/drawing/2014/main" id="{6A6D51E6-CF65-EF02-1DBB-4E90126E0B31}"/>
                </a:ext>
              </a:extLst>
            </p:cNvPr>
            <p:cNvSpPr/>
            <p:nvPr/>
          </p:nvSpPr>
          <p:spPr>
            <a:xfrm>
              <a:off x="3620847" y="2625393"/>
              <a:ext cx="3040380" cy="2093540"/>
            </a:xfrm>
            <a:prstGeom prst="hexagon">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b="1" cap="all" dirty="0">
                <a:latin typeface="Alte Haas Grotesk" panose="02000503000000020004" pitchFamily="2" charset="0"/>
              </a:endParaRPr>
            </a:p>
          </p:txBody>
        </p:sp>
        <p:sp>
          <p:nvSpPr>
            <p:cNvPr id="2" name="TextBox 1">
              <a:extLst>
                <a:ext uri="{FF2B5EF4-FFF2-40B4-BE49-F238E27FC236}">
                  <a16:creationId xmlns:a16="http://schemas.microsoft.com/office/drawing/2014/main" id="{4ED746AF-3D73-002D-4C66-4F3AB1AD0167}"/>
                </a:ext>
              </a:extLst>
            </p:cNvPr>
            <p:cNvSpPr txBox="1"/>
            <p:nvPr/>
          </p:nvSpPr>
          <p:spPr>
            <a:xfrm rot="17754927">
              <a:off x="5545659" y="4098886"/>
              <a:ext cx="2572512" cy="461665"/>
            </a:xfrm>
            <a:prstGeom prst="rect">
              <a:avLst/>
            </a:prstGeom>
            <a:noFill/>
          </p:spPr>
          <p:txBody>
            <a:bodyPr wrap="square" rtlCol="0">
              <a:spAutoFit/>
            </a:bodyPr>
            <a:lstStyle/>
            <a:p>
              <a:pPr algn="ctr"/>
              <a:r>
                <a:rPr lang="en-US" sz="2400" b="1" cap="all" dirty="0">
                  <a:latin typeface="Alte Haas Grotesk" panose="02000503000000020004" pitchFamily="2" charset="0"/>
                </a:rPr>
                <a:t>Adapters</a:t>
              </a:r>
            </a:p>
          </p:txBody>
        </p:sp>
        <p:sp>
          <p:nvSpPr>
            <p:cNvPr id="6" name="TextBox 5">
              <a:extLst>
                <a:ext uri="{FF2B5EF4-FFF2-40B4-BE49-F238E27FC236}">
                  <a16:creationId xmlns:a16="http://schemas.microsoft.com/office/drawing/2014/main" id="{E81FF84A-53F4-42A8-3A52-9FC62D464129}"/>
                </a:ext>
              </a:extLst>
            </p:cNvPr>
            <p:cNvSpPr txBox="1"/>
            <p:nvPr/>
          </p:nvSpPr>
          <p:spPr>
            <a:xfrm rot="17754927">
              <a:off x="4844619" y="3848950"/>
              <a:ext cx="2572512" cy="461665"/>
            </a:xfrm>
            <a:prstGeom prst="rect">
              <a:avLst/>
            </a:prstGeom>
            <a:noFill/>
          </p:spPr>
          <p:txBody>
            <a:bodyPr wrap="square" rtlCol="0">
              <a:spAutoFit/>
            </a:bodyPr>
            <a:lstStyle/>
            <a:p>
              <a:pPr algn="ctr"/>
              <a:r>
                <a:rPr lang="en-US" sz="2400" b="1" cap="all" dirty="0">
                  <a:solidFill>
                    <a:schemeClr val="bg1"/>
                  </a:solidFill>
                  <a:latin typeface="Alte Haas Grotesk" panose="02000503000000020004" pitchFamily="2" charset="0"/>
                </a:rPr>
                <a:t>Ports</a:t>
              </a:r>
            </a:p>
          </p:txBody>
        </p:sp>
      </p:grpSp>
    </p:spTree>
    <p:extLst>
      <p:ext uri="{BB962C8B-B14F-4D97-AF65-F5344CB8AC3E}">
        <p14:creationId xmlns:p14="http://schemas.microsoft.com/office/powerpoint/2010/main" val="702088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3068</TotalTime>
  <Words>4960</Words>
  <Application>Microsoft Office PowerPoint</Application>
  <PresentationFormat>Widescreen</PresentationFormat>
  <Paragraphs>697</Paragraphs>
  <Slides>62</Slides>
  <Notes>44</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Alte Haas Grotesk</vt:lpstr>
      <vt:lpstr>Arial</vt:lpstr>
      <vt:lpstr>Calibri</vt:lpstr>
      <vt:lpstr>Calibri Light</vt:lpstr>
      <vt:lpstr>Consolas</vt:lpstr>
      <vt:lpstr>Courier New</vt:lpstr>
      <vt:lpstr>Slack-Lato</vt:lpstr>
      <vt:lpstr>Office Theme</vt:lpstr>
      <vt:lpstr>Thème Office</vt:lpstr>
      <vt:lpstr>Hexagonal Architecture  &amp; Beyond</vt:lpstr>
      <vt:lpstr>Hexagonal Architecture  &amp; Beyond</vt:lpstr>
      <vt:lpstr>Menu</vt:lpstr>
      <vt:lpstr>Menu</vt:lpstr>
      <vt:lpstr>Hexagonal Architecture: origins</vt:lpstr>
      <vt:lpstr>Hexagonal Architecture:  one pattern to…</vt:lpstr>
      <vt:lpstr>Hexagonal Architecture:  Actually, one pattern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Hexagonal Architecture  in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see some code</vt:lpstr>
      <vt:lpstr>PowerPoint Presentation</vt:lpstr>
      <vt:lpstr>Menu</vt:lpstr>
      <vt:lpstr>Menu</vt:lpstr>
      <vt:lpstr>Other intents #1</vt:lpstr>
      <vt:lpstr>Other intents #2</vt:lpstr>
      <vt:lpstr>Other intents #3</vt:lpstr>
      <vt:lpstr>Other intents #4</vt:lpstr>
      <vt:lpstr>PowerPoint Presentation</vt:lpstr>
      <vt:lpstr>PowerPoint Presentation</vt:lpstr>
      <vt:lpstr>Other intents #5</vt:lpstr>
      <vt:lpstr>PowerPoint Presentation</vt:lpstr>
      <vt:lpstr>PowerPoint Presentation</vt:lpstr>
      <vt:lpstr>PowerPoint Presentation</vt:lpstr>
      <vt:lpstr>PowerPoint Presentation</vt:lpstr>
      <vt:lpstr>Hexagonal Architecture: one pattern, multiple facets?</vt:lpstr>
      <vt:lpstr>So…</vt:lpstr>
      <vt:lpstr>PowerPoint Presentation</vt:lpstr>
      <vt:lpstr>PowerPoint Presentation</vt:lpstr>
      <vt:lpstr>PowerPoint Presentation</vt:lpstr>
      <vt:lpstr>Thank you!</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242</cp:revision>
  <dcterms:created xsi:type="dcterms:W3CDTF">2022-05-28T12:18:08Z</dcterms:created>
  <dcterms:modified xsi:type="dcterms:W3CDTF">2022-08-25T12:37:30Z</dcterms:modified>
</cp:coreProperties>
</file>